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9505-885C-4908-B72B-86389BBA28F0}" type="datetimeFigureOut">
              <a:rPr lang="hr-HR" smtClean="0"/>
              <a:t>15.1.2019.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528C-4392-4A1D-840B-E259C03DCB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4539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9505-885C-4908-B72B-86389BBA28F0}" type="datetimeFigureOut">
              <a:rPr lang="hr-HR" smtClean="0"/>
              <a:t>15.1.2019.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528C-4392-4A1D-840B-E259C03DCB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5510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9505-885C-4908-B72B-86389BBA28F0}" type="datetimeFigureOut">
              <a:rPr lang="hr-HR" smtClean="0"/>
              <a:t>15.1.2019.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528C-4392-4A1D-840B-E259C03DCB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5524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9505-885C-4908-B72B-86389BBA28F0}" type="datetimeFigureOut">
              <a:rPr lang="hr-HR" smtClean="0"/>
              <a:t>15.1.2019.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528C-4392-4A1D-840B-E259C03DCB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742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9505-885C-4908-B72B-86389BBA28F0}" type="datetimeFigureOut">
              <a:rPr lang="hr-HR" smtClean="0"/>
              <a:t>15.1.2019.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528C-4392-4A1D-840B-E259C03DCB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442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9505-885C-4908-B72B-86389BBA28F0}" type="datetimeFigureOut">
              <a:rPr lang="hr-HR" smtClean="0"/>
              <a:t>15.1.2019.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528C-4392-4A1D-840B-E259C03DCB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6771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9505-885C-4908-B72B-86389BBA28F0}" type="datetimeFigureOut">
              <a:rPr lang="hr-HR" smtClean="0"/>
              <a:t>15.1.2019.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528C-4392-4A1D-840B-E259C03DCB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13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9505-885C-4908-B72B-86389BBA28F0}" type="datetimeFigureOut">
              <a:rPr lang="hr-HR" smtClean="0"/>
              <a:t>15.1.2019.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528C-4392-4A1D-840B-E259C03DCB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545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9505-885C-4908-B72B-86389BBA28F0}" type="datetimeFigureOut">
              <a:rPr lang="hr-HR" smtClean="0"/>
              <a:t>15.1.2019.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528C-4392-4A1D-840B-E259C03DCB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837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9505-885C-4908-B72B-86389BBA28F0}" type="datetimeFigureOut">
              <a:rPr lang="hr-HR" smtClean="0"/>
              <a:t>15.1.2019.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528C-4392-4A1D-840B-E259C03DCB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5907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9505-885C-4908-B72B-86389BBA28F0}" type="datetimeFigureOut">
              <a:rPr lang="hr-HR" smtClean="0"/>
              <a:t>15.1.2019.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528C-4392-4A1D-840B-E259C03DCB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88423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19505-885C-4908-B72B-86389BBA28F0}" type="datetimeFigureOut">
              <a:rPr lang="hr-HR" smtClean="0"/>
              <a:t>15.1.2019.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B528C-4392-4A1D-840B-E259C03DCB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2792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Predavanje 13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Međunarodna trgovina</a:t>
            </a:r>
          </a:p>
          <a:p>
            <a:r>
              <a:rPr lang="hr-HR" dirty="0" smtClean="0"/>
              <a:t>Udžbenik 339-364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07238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Ekonomske posljedice carina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Nakon uvođenja carine, pravokutnik B predstavlja prihod od carine od 200$ (količina oporezovanog proizvoda (100) * carina koja iznosi 2$)</a:t>
            </a:r>
          </a:p>
          <a:p>
            <a:r>
              <a:rPr lang="hr-HR" dirty="0" smtClean="0"/>
              <a:t>Trokut A predstavlja gubitak blagostanja potrošača zbog povećanja neučinkovite domaće proizvodnje</a:t>
            </a:r>
          </a:p>
          <a:p>
            <a:endParaRPr lang="hr-HR" dirty="0"/>
          </a:p>
          <a:p>
            <a:r>
              <a:rPr lang="hr-HR" dirty="0" smtClean="0"/>
              <a:t>Trokut C predstavlja gubitak blagostanja potrošača zbog povećanja cijene proizvoda</a:t>
            </a:r>
          </a:p>
          <a:p>
            <a:endParaRPr lang="hr-HR" dirty="0"/>
          </a:p>
          <a:p>
            <a:r>
              <a:rPr lang="hr-HR" dirty="0" smtClean="0"/>
              <a:t>Neto efekt je da je gubitak potrošačevog blagostanja veći od povećanja prihoda države i povećavanja prihoda </a:t>
            </a:r>
            <a:r>
              <a:rPr lang="hr-HR" smtClean="0"/>
              <a:t>zaštićenih proizvođača.</a:t>
            </a:r>
            <a:endParaRPr lang="hr-HR" dirty="0"/>
          </a:p>
        </p:txBody>
      </p:sp>
      <p:pic>
        <p:nvPicPr>
          <p:cNvPr id="7" name="Picture 4" descr="sam11290_180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0902" y="1725721"/>
            <a:ext cx="5147252" cy="3987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4276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Uvod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Zašto međunarodna trgovina?</a:t>
            </a:r>
          </a:p>
          <a:p>
            <a:r>
              <a:rPr lang="hr-HR" dirty="0" smtClean="0"/>
              <a:t>Trgovina potiče specijalizaciju, specijalizacija povećava produktivnost</a:t>
            </a:r>
          </a:p>
          <a:p>
            <a:endParaRPr lang="hr-HR" dirty="0" smtClean="0"/>
          </a:p>
          <a:p>
            <a:r>
              <a:rPr lang="hr-HR" dirty="0" smtClean="0"/>
              <a:t>Razlika u odnosu na domaću trgovinu:</a:t>
            </a:r>
          </a:p>
          <a:p>
            <a:pPr marL="514350" indent="-514350">
              <a:buAutoNum type="arabicPeriod"/>
            </a:pPr>
            <a:r>
              <a:rPr lang="hr-HR" dirty="0" smtClean="0"/>
              <a:t>Proširenje trgovinskih mogućnosti</a:t>
            </a:r>
          </a:p>
          <a:p>
            <a:pPr marL="514350" indent="-514350">
              <a:buAutoNum type="arabicPeriod"/>
            </a:pPr>
            <a:r>
              <a:rPr lang="hr-HR" dirty="0" smtClean="0"/>
              <a:t>„Problem” suverenih nacija</a:t>
            </a:r>
          </a:p>
          <a:p>
            <a:pPr marL="514350" indent="-514350">
              <a:buAutoNum type="arabicPeriod"/>
            </a:pPr>
            <a:r>
              <a:rPr lang="hr-HR" dirty="0" smtClean="0"/>
              <a:t>Međunarodne financije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68186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Izvori međunarodne trgovine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Zašto narodi smatraju da je isplativo trgovati?</a:t>
            </a:r>
          </a:p>
          <a:p>
            <a:pPr marL="514350" indent="-514350">
              <a:buAutoNum type="arabicPeriod"/>
            </a:pPr>
            <a:endParaRPr lang="hr-HR" dirty="0"/>
          </a:p>
          <a:p>
            <a:pPr marL="514350" indent="-514350">
              <a:buAutoNum type="arabicPeriod"/>
            </a:pPr>
            <a:r>
              <a:rPr lang="hr-HR" dirty="0" smtClean="0"/>
              <a:t>Raznolikost prirodnih resursa</a:t>
            </a:r>
          </a:p>
          <a:p>
            <a:pPr marL="514350" indent="-514350">
              <a:buAutoNum type="arabicPeriod"/>
            </a:pPr>
            <a:r>
              <a:rPr lang="hr-HR" dirty="0" smtClean="0"/>
              <a:t>Razlike u ukusima</a:t>
            </a:r>
          </a:p>
          <a:p>
            <a:pPr marL="514350" indent="-514350">
              <a:buAutoNum type="arabicPeriod"/>
            </a:pPr>
            <a:r>
              <a:rPr lang="hr-HR" b="1" dirty="0" smtClean="0"/>
              <a:t>Razlike u troškovima proizvodnje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3648540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Apsolutna i komparativna prednost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Apsolutna prednost: zemlja A je učinkovitija od zemlje B u proizvodnji nekog dobra (troškovi su joj manji)</a:t>
            </a:r>
          </a:p>
          <a:p>
            <a:endParaRPr lang="hr-HR" dirty="0"/>
          </a:p>
          <a:p>
            <a:r>
              <a:rPr lang="hr-HR" dirty="0" smtClean="0"/>
              <a:t>Komparativna prednost: zemlja A je </a:t>
            </a:r>
            <a:r>
              <a:rPr lang="hr-HR" i="1" dirty="0" smtClean="0"/>
              <a:t>relativno </a:t>
            </a:r>
            <a:r>
              <a:rPr lang="hr-HR" dirty="0" smtClean="0"/>
              <a:t>učinkovitija od zemlje B u proizvodnji nekog dobra </a:t>
            </a:r>
          </a:p>
          <a:p>
            <a:r>
              <a:rPr lang="hr-HR" dirty="0" smtClean="0"/>
              <a:t>Svjetska trgovina je organizirana prema načelu komparativne prednosti, ne apsolutne!</a:t>
            </a:r>
            <a:endParaRPr lang="hr-HR" dirty="0"/>
          </a:p>
          <a:p>
            <a:r>
              <a:rPr lang="hr-HR" b="1" dirty="0" smtClean="0"/>
              <a:t>Načelo komparativne prednosti: </a:t>
            </a:r>
            <a:r>
              <a:rPr lang="hr-HR" dirty="0" smtClean="0"/>
              <a:t>svaka zemlja ima koristi od specijalizacije u proizvodnji i izvozu dobara koje proizvodi uz relativno niže troškove (obrnuto vrijedi za uvoz)</a:t>
            </a:r>
            <a:r>
              <a:rPr lang="hr-HR" b="1" dirty="0" smtClean="0"/>
              <a:t> 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4252725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Komparativna prednost (I)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SAD ima apsolutnu prednost u proizvodnji odjeće i hrane (manje radnih sati treba da proizvede oboje)</a:t>
            </a:r>
          </a:p>
          <a:p>
            <a:r>
              <a:rPr lang="hr-HR" dirty="0" smtClean="0"/>
              <a:t>Međutim načelo komparativne prednosti kaže da SAD svejedno može imati koristi od trgovine sa Europom</a:t>
            </a:r>
          </a:p>
          <a:p>
            <a:r>
              <a:rPr lang="hr-HR" dirty="0" smtClean="0"/>
              <a:t>Amerikanac za jednu jedinicu odjeće mora žrtvovati dvije jedinice hrane, dok Europljanin mora za jednu jedinicu odjeće žrtvovati 4/3 jedinice hrane</a:t>
            </a:r>
          </a:p>
          <a:p>
            <a:r>
              <a:rPr lang="hr-HR" dirty="0" smtClean="0"/>
              <a:t>S druge strane, za jednu jedinicu hrane Amerikanac mora žrtvovati ½ odjeće, dok Europljanin ¾</a:t>
            </a:r>
          </a:p>
          <a:p>
            <a:r>
              <a:rPr lang="hr-HR" dirty="0" smtClean="0"/>
              <a:t>Rezultat: SAD se specijalizira u proizvodnji hrane, a Europa u proizvodnji odjeće (u onome za što imaju manje </a:t>
            </a:r>
            <a:r>
              <a:rPr lang="hr-HR" i="1" dirty="0" smtClean="0"/>
              <a:t>relativne </a:t>
            </a:r>
            <a:r>
              <a:rPr lang="hr-HR" dirty="0" smtClean="0"/>
              <a:t>troškove)</a:t>
            </a:r>
            <a:endParaRPr lang="hr-HR" dirty="0"/>
          </a:p>
        </p:txBody>
      </p:sp>
      <p:pic>
        <p:nvPicPr>
          <p:cNvPr id="5" name="Picture 5" descr="sam11290_ta18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5631" y="1968136"/>
            <a:ext cx="5497004" cy="318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4430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Komparativna prednost (II)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Nakon nekog vremena cijene odjeće i hrane se u obje države moraju izjednačiti (ako je tržište potpuno slobodno)</a:t>
            </a:r>
          </a:p>
          <a:p>
            <a:r>
              <a:rPr lang="hr-HR" dirty="0" smtClean="0"/>
              <a:t>Konačni omjer cijena će na kraju biti nešto između postojećeg u SAD-u (1 odjeća za dvije hrane) i u Europi (3 odjeće za 4 hrane). Recimo da je 2/3 konačni omjer u ravnoteži (2 odjeće za 3 hrane) </a:t>
            </a:r>
            <a:endParaRPr lang="hr-HR" dirty="0"/>
          </a:p>
          <a:p>
            <a:r>
              <a:rPr lang="hr-HR" dirty="0" smtClean="0"/>
              <a:t>Pretpostavimo da svaki Amerikanac i Europljanin kupuju 1 jedinicu hrane i 1 jedinicu odjeće</a:t>
            </a:r>
          </a:p>
          <a:p>
            <a:r>
              <a:rPr lang="hr-HR" dirty="0" smtClean="0"/>
              <a:t>Prije trgovine Amerikanca njegova željena potrošnja košta 3 sata rada, Europljanina 7</a:t>
            </a:r>
          </a:p>
          <a:p>
            <a:r>
              <a:rPr lang="hr-HR" dirty="0" smtClean="0"/>
              <a:t>Nakon početka trgovine, hrana košta 2$, hrana 3$. Amerikanac sada još uvijek kupuje hranu za 1 sat rada(jer je proizvedena u SAD-u), međutim potrebno mu je samo dodatnih sat i pol rada da može kupiti jedinicu Europske odjeće, pa ga željena potrošnja sada košta 2 i pol sata rada umjesto 3 </a:t>
            </a:r>
            <a:endParaRPr lang="hr-HR" dirty="0"/>
          </a:p>
        </p:txBody>
      </p:sp>
      <p:pic>
        <p:nvPicPr>
          <p:cNvPr id="5" name="Picture 5" descr="sam11290_ta18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259" y="2057400"/>
            <a:ext cx="5313017" cy="308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129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Komparativna prednost (III)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r-HR" dirty="0" smtClean="0"/>
              <a:t>Isto tako Europljanina će jedinica odjeće još uvijek koštati 4 jedinice rada (jer je proizvedena domaće), međutim po novim uvjetima trgovine s SAD-om, jedinica hrane ga košta samo 2/3 odjeće, što od njega zahtijeva 4*2/3=2 i 2/3. Dakle jedinica odjeće i hrane sada Europljanina koštaju 4+2 i 2/3=6 i 2/3 radnih sati, umjesto početnih 7. </a:t>
            </a:r>
          </a:p>
          <a:p>
            <a:endParaRPr lang="hr-HR" dirty="0"/>
          </a:p>
          <a:p>
            <a:r>
              <a:rPr lang="hr-HR" dirty="0" smtClean="0"/>
              <a:t>Trgovina se isplati oboje, i oboje profitiraju od načela komparativne prednosti!</a:t>
            </a:r>
            <a:endParaRPr lang="hr-HR" dirty="0"/>
          </a:p>
        </p:txBody>
      </p:sp>
      <p:pic>
        <p:nvPicPr>
          <p:cNvPr id="5" name="Picture 5" descr="sam11290_ta18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174" y="2057400"/>
            <a:ext cx="5602138" cy="3248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1384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Analiza trgovinskih barijera (I)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r-HR" dirty="0" smtClean="0"/>
              <a:t>Slučaj standardne slobodne trgovine</a:t>
            </a:r>
          </a:p>
          <a:p>
            <a:endParaRPr lang="hr-HR" dirty="0"/>
          </a:p>
          <a:p>
            <a:endParaRPr lang="hr-HR" dirty="0" smtClean="0"/>
          </a:p>
          <a:p>
            <a:r>
              <a:rPr lang="hr-HR" dirty="0" smtClean="0"/>
              <a:t>Domaće tržište bi proizvod prodavalo po cijeni od 8$, dok je svjetska cijena 4$. Manjak proizvoda će se uvoziti</a:t>
            </a:r>
            <a:endParaRPr lang="hr-HR" dirty="0"/>
          </a:p>
        </p:txBody>
      </p:sp>
      <p:pic>
        <p:nvPicPr>
          <p:cNvPr id="5" name="Picture 4" descr="sam11290_180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445" y="1706880"/>
            <a:ext cx="4964362" cy="387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0695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Analiza trgovinskih barijera (II)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r-HR" dirty="0" smtClean="0"/>
              <a:t>Uvođenje carine svjetska cijena se „umjetno” podiže na 6, pa se uvoz smanjuje te više domaćih proizvođača može proizvoditi (domaći proizvedu sada 150 proizvoda umjesto 100)</a:t>
            </a:r>
          </a:p>
          <a:p>
            <a:endParaRPr lang="hr-HR" dirty="0"/>
          </a:p>
          <a:p>
            <a:r>
              <a:rPr lang="hr-HR" dirty="0" smtClean="0"/>
              <a:t>Dakle krajnji efekt je da se cijena proizvoda povećava, smanjuje se potrošena i uvezena količina, te se povećava domaća proizvodnja zaštićenog proizvoda</a:t>
            </a:r>
            <a:endParaRPr lang="hr-HR" dirty="0"/>
          </a:p>
        </p:txBody>
      </p:sp>
      <p:pic>
        <p:nvPicPr>
          <p:cNvPr id="7" name="Picture 4" descr="sam11290_180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0903" y="1570074"/>
            <a:ext cx="5325705" cy="4125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6693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628</Words>
  <Application>Microsoft Office PowerPoint</Application>
  <PresentationFormat>Široki zaslon</PresentationFormat>
  <Paragraphs>55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sustava Office</vt:lpstr>
      <vt:lpstr>Predavanje 13</vt:lpstr>
      <vt:lpstr>Uvod</vt:lpstr>
      <vt:lpstr>Izvori međunarodne trgovine</vt:lpstr>
      <vt:lpstr>Apsolutna i komparativna prednost</vt:lpstr>
      <vt:lpstr>Komparativna prednost (I)</vt:lpstr>
      <vt:lpstr>Komparativna prednost (II)</vt:lpstr>
      <vt:lpstr>Komparativna prednost (III)</vt:lpstr>
      <vt:lpstr>Analiza trgovinskih barijera (I)</vt:lpstr>
      <vt:lpstr>Analiza trgovinskih barijera (II)</vt:lpstr>
      <vt:lpstr>Ekonomske posljedice carina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Predavanje 13</dc:title>
  <dc:creator>Marko Družić</dc:creator>
  <cp:lastModifiedBy>Marko Družić</cp:lastModifiedBy>
  <cp:revision>14</cp:revision>
  <dcterms:created xsi:type="dcterms:W3CDTF">2019-01-15T08:52:37Z</dcterms:created>
  <dcterms:modified xsi:type="dcterms:W3CDTF">2019-01-15T10:12:13Z</dcterms:modified>
</cp:coreProperties>
</file>