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8" r:id="rId10"/>
    <p:sldId id="279" r:id="rId11"/>
    <p:sldId id="322" r:id="rId12"/>
    <p:sldId id="280" r:id="rId13"/>
    <p:sldId id="281" r:id="rId14"/>
    <p:sldId id="286" r:id="rId15"/>
    <p:sldId id="311" r:id="rId16"/>
    <p:sldId id="315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8" r:id="rId28"/>
    <p:sldId id="299" r:id="rId29"/>
    <p:sldId id="300" r:id="rId30"/>
    <p:sldId id="318" r:id="rId31"/>
    <p:sldId id="301" r:id="rId32"/>
    <p:sldId id="302" r:id="rId33"/>
    <p:sldId id="303" r:id="rId34"/>
    <p:sldId id="304" r:id="rId35"/>
    <p:sldId id="305" r:id="rId36"/>
    <p:sldId id="319" r:id="rId37"/>
    <p:sldId id="306" r:id="rId38"/>
    <p:sldId id="320" r:id="rId3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086F96-CC50-480B-8659-113F7399F540}" type="datetimeFigureOut">
              <a:rPr lang="hr-HR" smtClean="0"/>
              <a:t>24.12.2018.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4F690F-ADE9-4A1E-9867-5D36FC6A3A8F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1745" y="1773382"/>
            <a:ext cx="8427605" cy="352782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b="1" dirty="0"/>
              <a:t>AGREGATNA PONUDA, NEZAPOSLENOST I INFLACIJA</a:t>
            </a:r>
            <a:br>
              <a:rPr lang="hr-HR" b="1" dirty="0"/>
            </a:br>
            <a:br>
              <a:rPr lang="hr-HR" b="1"/>
            </a:br>
            <a:br>
              <a:rPr lang="hr-HR" b="1" dirty="0"/>
            </a:b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711745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36278"/>
          </a:xfrm>
        </p:spPr>
        <p:txBody>
          <a:bodyPr/>
          <a:lstStyle/>
          <a:p>
            <a:pPr eaLnBrk="1" hangingPunct="1"/>
            <a:r>
              <a:rPr lang="hr-HR" altLang="sr-Latn-RS" dirty="0"/>
              <a:t>Oblici nezaposlenosti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556792"/>
            <a:ext cx="8435975" cy="5688012"/>
          </a:xfrm>
        </p:spPr>
        <p:txBody>
          <a:bodyPr/>
          <a:lstStyle/>
          <a:p>
            <a:pPr eaLnBrk="1" hangingPunct="1"/>
            <a:r>
              <a:rPr lang="en-US" altLang="sr-Latn-RS" b="1" dirty="0" err="1"/>
              <a:t>Frikcijska</a:t>
            </a:r>
            <a:r>
              <a:rPr lang="hr-HR" altLang="sr-Latn-RS" b="1" dirty="0"/>
              <a:t> ili ravnotežna</a:t>
            </a:r>
          </a:p>
          <a:p>
            <a:pPr lvl="1" eaLnBrk="1" hangingPunct="1"/>
            <a:r>
              <a:rPr lang="en-US" altLang="sr-Latn-RS" dirty="0" err="1"/>
              <a:t>zbog</a:t>
            </a:r>
            <a:r>
              <a:rPr lang="en-US" altLang="sr-Latn-RS" dirty="0"/>
              <a:t> </a:t>
            </a:r>
            <a:r>
              <a:rPr lang="en-US" altLang="sr-Latn-RS" dirty="0" err="1"/>
              <a:t>neprestanog</a:t>
            </a:r>
            <a:r>
              <a:rPr lang="en-US" altLang="sr-Latn-RS" dirty="0"/>
              <a:t> </a:t>
            </a:r>
            <a:r>
              <a:rPr lang="en-US" altLang="sr-Latn-RS" dirty="0" err="1"/>
              <a:t>kretanja</a:t>
            </a:r>
            <a:r>
              <a:rPr lang="en-US" altLang="sr-Latn-RS" dirty="0"/>
              <a:t> </a:t>
            </a:r>
            <a:r>
              <a:rPr lang="en-US" altLang="sr-Latn-RS" dirty="0" err="1"/>
              <a:t>pučanstva</a:t>
            </a:r>
            <a:r>
              <a:rPr lang="en-US" altLang="sr-Latn-RS" dirty="0"/>
              <a:t> </a:t>
            </a:r>
            <a:r>
              <a:rPr lang="en-US" altLang="sr-Latn-RS" dirty="0" err="1"/>
              <a:t>između</a:t>
            </a:r>
            <a:r>
              <a:rPr lang="en-US" altLang="sr-Latn-RS" dirty="0"/>
              <a:t> </a:t>
            </a:r>
            <a:r>
              <a:rPr lang="en-US" altLang="sr-Latn-RS" dirty="0" err="1"/>
              <a:t>područja</a:t>
            </a:r>
            <a:r>
              <a:rPr lang="en-US" altLang="sr-Latn-RS" dirty="0"/>
              <a:t>, </a:t>
            </a:r>
            <a:r>
              <a:rPr lang="en-US" altLang="sr-Latn-RS" dirty="0" err="1"/>
              <a:t>zaposlenja</a:t>
            </a:r>
            <a:endParaRPr lang="hr-HR" altLang="sr-Latn-RS" dirty="0"/>
          </a:p>
          <a:p>
            <a:pPr lvl="1" eaLnBrk="1" hangingPunct="1"/>
            <a:r>
              <a:rPr lang="hr-HR" dirty="0"/>
              <a:t>uključuje osobe koje su privremeno nezaposlene (ostavljaju jedan posao i čekaju drugi, zbog promjene zanimanja i sl.)</a:t>
            </a:r>
          </a:p>
          <a:p>
            <a:pPr lvl="1" eaLnBrk="1" hangingPunct="1"/>
            <a:r>
              <a:rPr lang="hr-HR" dirty="0"/>
              <a:t>Poduzeća i radnici se nalaze na svojim krivuljama ponude i potražnje</a:t>
            </a:r>
          </a:p>
          <a:p>
            <a:pPr lvl="1" eaLnBrk="1" hangingPunct="1"/>
            <a:r>
              <a:rPr lang="hr-HR" dirty="0"/>
              <a:t>Dobrovoljna nezaposlenost</a:t>
            </a:r>
          </a:p>
        </p:txBody>
      </p:sp>
    </p:spTree>
    <p:extLst>
      <p:ext uri="{BB962C8B-B14F-4D97-AF65-F5344CB8AC3E}">
        <p14:creationId xmlns:p14="http://schemas.microsoft.com/office/powerpoint/2010/main" val="192480281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r-HR" dirty="0"/>
              <a:t>Usporedba dobrovoljne i nedobrovoljne nezaposlenosti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Clr>
                <a:srgbClr val="CCB400"/>
              </a:buClr>
              <a:buNone/>
            </a:pPr>
            <a:r>
              <a:rPr lang="hr-HR" sz="2400" dirty="0">
                <a:solidFill>
                  <a:srgbClr val="646B86"/>
                </a:solidFill>
              </a:rPr>
              <a:t>Slika 29-6. Dobrovoljna </a:t>
            </a:r>
            <a:r>
              <a:rPr lang="hr-HR" sz="2400" dirty="0" err="1">
                <a:solidFill>
                  <a:srgbClr val="646B86"/>
                </a:solidFill>
              </a:rPr>
              <a:t>vs</a:t>
            </a:r>
            <a:r>
              <a:rPr lang="hr-HR" sz="2400" dirty="0">
                <a:solidFill>
                  <a:srgbClr val="646B86"/>
                </a:solidFill>
              </a:rPr>
              <a:t>. nedobrovoljna nezaposlenost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471047" cy="3782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69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008162"/>
          </a:xfrm>
        </p:spPr>
        <p:txBody>
          <a:bodyPr/>
          <a:lstStyle/>
          <a:p>
            <a:pPr eaLnBrk="1" hangingPunct="1"/>
            <a:r>
              <a:rPr lang="hr-HR" altLang="sr-Latn-RS" dirty="0"/>
              <a:t>Oblici nezaposlenosti</a:t>
            </a:r>
          </a:p>
        </p:txBody>
      </p:sp>
      <p:sp>
        <p:nvSpPr>
          <p:cNvPr id="76802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279301"/>
            <a:ext cx="8291264" cy="474198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hr-HR" altLang="sr-Latn-RS" b="1" dirty="0"/>
              <a:t>Neravnotežna nezaposlenost</a:t>
            </a:r>
          </a:p>
          <a:p>
            <a:pPr lvl="1" eaLnBrk="1" hangingPunct="1"/>
            <a:r>
              <a:rPr lang="hr-HR" altLang="sr-Latn-RS" dirty="0"/>
              <a:t>Strukturna i ciklička</a:t>
            </a:r>
          </a:p>
          <a:p>
            <a:pPr lvl="1" eaLnBrk="1" hangingPunct="1"/>
            <a:r>
              <a:rPr lang="hr-HR" altLang="sr-Latn-RS" dirty="0"/>
              <a:t>Tržište rada i makroekonomija ne funkcioniraju ispravno; postoje kvalificirani radnici koji su spremni raditi uz postojeću nadnicu, a ne mogu naći posao</a:t>
            </a:r>
          </a:p>
          <a:p>
            <a:pPr marL="457200" lvl="1" indent="0" eaLnBrk="1" hangingPunct="1">
              <a:buNone/>
            </a:pPr>
            <a:endParaRPr lang="hr-HR" altLang="sr-Latn-RS" dirty="0"/>
          </a:p>
          <a:p>
            <a:pPr eaLnBrk="1" hangingPunct="1"/>
            <a:r>
              <a:rPr lang="en-US" altLang="sr-Latn-RS" b="1" i="1" dirty="0" err="1"/>
              <a:t>Strukturna</a:t>
            </a:r>
            <a:endParaRPr lang="hr-HR" altLang="sr-Latn-RS" b="1" i="1" dirty="0"/>
          </a:p>
          <a:p>
            <a:pPr lvl="1" eaLnBrk="1" hangingPunct="1"/>
            <a:r>
              <a:rPr lang="en-US" altLang="sr-Latn-RS" dirty="0" err="1"/>
              <a:t>nepodudarnost</a:t>
            </a:r>
            <a:r>
              <a:rPr lang="en-US" altLang="sr-Latn-RS" dirty="0"/>
              <a:t> </a:t>
            </a:r>
            <a:r>
              <a:rPr lang="en-US" altLang="sr-Latn-RS" dirty="0" err="1"/>
              <a:t>između</a:t>
            </a:r>
            <a:r>
              <a:rPr lang="en-US" altLang="sr-Latn-RS" dirty="0"/>
              <a:t> </a:t>
            </a:r>
            <a:r>
              <a:rPr lang="en-US" altLang="sr-Latn-RS" dirty="0" err="1"/>
              <a:t>ponude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potražnje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radnicima</a:t>
            </a:r>
            <a:endParaRPr lang="hr-HR" altLang="sr-Latn-RS" dirty="0"/>
          </a:p>
          <a:p>
            <a:pPr lvl="1" eaLnBrk="1" hangingPunct="1"/>
            <a:r>
              <a:rPr lang="hr-HR" dirty="0"/>
              <a:t>osobe koje ostaju bez posla zbog npr. automatizacije pogona; ili osobe koje ne posjeduju vještine koje se traže na tržištu rada</a:t>
            </a:r>
            <a:endParaRPr lang="en-US" altLang="sr-Latn-RS" dirty="0"/>
          </a:p>
          <a:p>
            <a:pPr eaLnBrk="1" hangingPunct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14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/>
              <a:t>Oblici nezaposlenosti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hr-HR" b="1" i="1" dirty="0"/>
              <a:t>Ciklička</a:t>
            </a:r>
            <a:r>
              <a:rPr lang="hr-HR" dirty="0"/>
              <a:t> </a:t>
            </a:r>
          </a:p>
          <a:p>
            <a:pPr lvl="1" eaLnBrk="1" hangingPunct="1"/>
            <a:r>
              <a:rPr lang="hr-HR" dirty="0"/>
              <a:t>Zbog opadanja ukupne ekonomske aktivnosti u državi</a:t>
            </a:r>
          </a:p>
          <a:p>
            <a:pPr lvl="1" eaLnBrk="1" hangingPunct="1"/>
            <a:r>
              <a:rPr lang="hr-HR" dirty="0"/>
              <a:t>Raste tijekom recesija i opada u vrijeme prosperiteta neke ekonomije.</a:t>
            </a:r>
          </a:p>
          <a:p>
            <a:pPr lvl="1" eaLnBrk="1" hangingPunct="1"/>
            <a:r>
              <a:rPr lang="hr-HR" altLang="sr-Latn-RS" dirty="0"/>
              <a:t>S</a:t>
            </a:r>
            <a:r>
              <a:rPr lang="en-US" altLang="sr-Latn-RS" dirty="0" err="1"/>
              <a:t>vekupna</a:t>
            </a:r>
            <a:r>
              <a:rPr lang="en-US" altLang="sr-Latn-RS" dirty="0"/>
              <a:t> </a:t>
            </a:r>
            <a:r>
              <a:rPr lang="en-US" altLang="sr-Latn-RS" dirty="0" err="1"/>
              <a:t>potražnja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radom</a:t>
            </a:r>
            <a:r>
              <a:rPr lang="en-US" altLang="sr-Latn-RS" dirty="0"/>
              <a:t> je </a:t>
            </a:r>
            <a:r>
              <a:rPr lang="en-US" altLang="sr-Latn-RS" dirty="0" err="1"/>
              <a:t>niska</a:t>
            </a:r>
            <a:r>
              <a:rPr lang="en-US" altLang="sr-Latn-RS" dirty="0"/>
              <a:t> </a:t>
            </a:r>
            <a:r>
              <a:rPr lang="en-US" altLang="sr-Latn-RS" dirty="0" err="1"/>
              <a:t>zbog</a:t>
            </a:r>
            <a:r>
              <a:rPr lang="en-US" altLang="sr-Latn-RS" dirty="0"/>
              <a:t> male </a:t>
            </a:r>
            <a:r>
              <a:rPr lang="en-US" altLang="sr-Latn-RS" dirty="0" err="1"/>
              <a:t>potrošnje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proizvodnje</a:t>
            </a:r>
            <a:r>
              <a:rPr lang="en-US" altLang="sr-Latn-RS" dirty="0"/>
              <a:t>.</a:t>
            </a:r>
          </a:p>
          <a:p>
            <a:pPr lvl="1" eaLnBrk="1" hangingPunct="1"/>
            <a:endParaRPr lang="hr-HR" dirty="0"/>
          </a:p>
          <a:p>
            <a:pPr eaLnBrk="1" hangingPunct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9068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Nezaposlenost – mjerenje u RH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800" dirty="0"/>
              <a:t>Statističko praćenje u Hrvatskoj: Državni zavod za statistiku</a:t>
            </a:r>
          </a:p>
          <a:p>
            <a:pPr lvl="1">
              <a:lnSpc>
                <a:spcPct val="80000"/>
              </a:lnSpc>
            </a:pPr>
            <a:r>
              <a:rPr lang="hr-HR" sz="2400" dirty="0"/>
              <a:t>RADNA SNAGA: sve zaposlene i nezaposlene osobe</a:t>
            </a:r>
          </a:p>
          <a:p>
            <a:pPr lvl="1">
              <a:lnSpc>
                <a:spcPct val="80000"/>
              </a:lnSpc>
            </a:pPr>
            <a:r>
              <a:rPr lang="hr-HR" sz="2400" dirty="0"/>
              <a:t>NEZAPOSLENI: sve osobe registrirane kao nezaposlene koje traže novi posao</a:t>
            </a:r>
          </a:p>
          <a:p>
            <a:pPr lvl="1">
              <a:lnSpc>
                <a:spcPct val="80000"/>
              </a:lnSpc>
            </a:pPr>
            <a:r>
              <a:rPr lang="hr-HR" sz="2400" dirty="0"/>
              <a:t>NEZAPOSLENI KOJI SU ODUSTALI OD TRAŽENJA POSLA NE ULAZE U BROJ SLUŽBENO NEZAPOSLENIH, PA TAKO NI U RADNU SNAGU! Tzv. “skrivena” nezaposlenost!</a:t>
            </a:r>
          </a:p>
          <a:p>
            <a:pPr eaLnBrk="1" hangingPunct="1">
              <a:lnSpc>
                <a:spcPct val="80000"/>
              </a:lnSpc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2141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lvl="0" indent="0">
              <a:buNone/>
            </a:pPr>
            <a:endParaRPr lang="hr-HR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2000" dirty="0">
                <a:solidFill>
                  <a:prstClr val="black"/>
                </a:solidFill>
              </a:rPr>
              <a:t>Izvor:DZS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710363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059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39" y="1844824"/>
            <a:ext cx="699235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avokutnik 3"/>
          <p:cNvSpPr/>
          <p:nvPr/>
        </p:nvSpPr>
        <p:spPr>
          <a:xfrm>
            <a:off x="898220" y="5157192"/>
            <a:ext cx="2881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hr-HR" sz="2000" dirty="0">
                <a:solidFill>
                  <a:prstClr val="black"/>
                </a:solidFill>
              </a:rPr>
              <a:t>Izvor:HZZ, Godišnjak 2013</a:t>
            </a:r>
          </a:p>
        </p:txBody>
      </p:sp>
    </p:spTree>
    <p:extLst>
      <p:ext uri="{BB962C8B-B14F-4D97-AF65-F5344CB8AC3E}">
        <p14:creationId xmlns:p14="http://schemas.microsoft.com/office/powerpoint/2010/main" val="3195813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slov 1"/>
          <p:cNvSpPr>
            <a:spLocks noGrp="1"/>
          </p:cNvSpPr>
          <p:nvPr>
            <p:ph type="title"/>
          </p:nvPr>
        </p:nvSpPr>
        <p:spPr>
          <a:xfrm>
            <a:off x="457200" y="2430463"/>
            <a:ext cx="8229600" cy="1143000"/>
          </a:xfrm>
        </p:spPr>
        <p:txBody>
          <a:bodyPr/>
          <a:lstStyle/>
          <a:p>
            <a:pPr eaLnBrk="1" hangingPunct="1"/>
            <a:r>
              <a:rPr lang="hr-HR" b="1"/>
              <a:t>INFLACIJA</a:t>
            </a:r>
          </a:p>
        </p:txBody>
      </p:sp>
    </p:spTree>
    <p:extLst>
      <p:ext uri="{BB962C8B-B14F-4D97-AF65-F5344CB8AC3E}">
        <p14:creationId xmlns:p14="http://schemas.microsoft.com/office/powerpoint/2010/main" val="2959716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/>
              <a:t>Osiguranje stabilnosti cijena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447088" cy="4852988"/>
          </a:xfrm>
        </p:spPr>
        <p:txBody>
          <a:bodyPr/>
          <a:lstStyle/>
          <a:p>
            <a:pPr eaLnBrk="1" hangingPunct="1"/>
            <a:r>
              <a:rPr lang="en-US" altLang="sr-Latn-RS" i="1" dirty="0" err="1"/>
              <a:t>Inflacija</a:t>
            </a:r>
            <a:r>
              <a:rPr lang="en-US" altLang="sr-Latn-RS" dirty="0"/>
              <a:t> </a:t>
            </a:r>
            <a:r>
              <a:rPr lang="en-US" altLang="sr-Latn-RS" dirty="0" err="1"/>
              <a:t>označava</a:t>
            </a:r>
            <a:r>
              <a:rPr lang="en-US" altLang="sr-Latn-RS" dirty="0"/>
              <a:t> </a:t>
            </a:r>
            <a:r>
              <a:rPr lang="en-US" altLang="sr-Latn-RS" dirty="0" err="1"/>
              <a:t>rast</a:t>
            </a:r>
            <a:r>
              <a:rPr lang="en-US" altLang="sr-Latn-RS" dirty="0"/>
              <a:t> </a:t>
            </a:r>
            <a:r>
              <a:rPr lang="en-US" altLang="sr-Latn-RS" dirty="0" err="1"/>
              <a:t>opće</a:t>
            </a:r>
            <a:r>
              <a:rPr lang="en-US" altLang="sr-Latn-RS" dirty="0"/>
              <a:t> </a:t>
            </a:r>
            <a:r>
              <a:rPr lang="en-US" altLang="sr-Latn-RS" dirty="0" err="1"/>
              <a:t>razine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hr-HR" altLang="sr-Latn-RS" dirty="0"/>
              <a:t>,</a:t>
            </a:r>
            <a:r>
              <a:rPr lang="en-US" altLang="sr-Latn-RS" dirty="0"/>
              <a:t> </a:t>
            </a:r>
            <a:r>
              <a:rPr lang="en-US" altLang="sr-Latn-RS" dirty="0" err="1"/>
              <a:t>dok</a:t>
            </a:r>
            <a:r>
              <a:rPr lang="en-US" altLang="sr-Latn-RS" dirty="0"/>
              <a:t> </a:t>
            </a:r>
            <a:r>
              <a:rPr lang="en-US" altLang="sr-Latn-RS" i="1" dirty="0" err="1"/>
              <a:t>stopa</a:t>
            </a:r>
            <a:r>
              <a:rPr lang="en-US" altLang="sr-Latn-RS" i="1" dirty="0"/>
              <a:t> </a:t>
            </a:r>
            <a:r>
              <a:rPr lang="en-US" altLang="sr-Latn-RS" i="1" dirty="0" err="1"/>
              <a:t>inflacije</a:t>
            </a:r>
            <a:r>
              <a:rPr lang="en-US" altLang="sr-Latn-RS" i="1" dirty="0"/>
              <a:t> </a:t>
            </a:r>
            <a:r>
              <a:rPr lang="en-US" altLang="sr-Latn-RS" dirty="0" err="1"/>
              <a:t>mjeri</a:t>
            </a:r>
            <a:r>
              <a:rPr lang="en-US" altLang="sr-Latn-RS" dirty="0"/>
              <a:t> </a:t>
            </a:r>
            <a:r>
              <a:rPr lang="en-US" altLang="sr-Latn-RS" dirty="0" err="1"/>
              <a:t>promjenu</a:t>
            </a:r>
            <a:r>
              <a:rPr lang="en-US" altLang="sr-Latn-RS" dirty="0"/>
              <a:t> </a:t>
            </a:r>
            <a:r>
              <a:rPr lang="en-US" altLang="sr-Latn-RS" dirty="0" err="1"/>
              <a:t>opće</a:t>
            </a:r>
            <a:r>
              <a:rPr lang="en-US" altLang="sr-Latn-RS" dirty="0"/>
              <a:t> </a:t>
            </a:r>
            <a:r>
              <a:rPr lang="en-US" altLang="sr-Latn-RS" dirty="0" err="1"/>
              <a:t>razine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en-US" altLang="sr-Latn-RS" dirty="0"/>
              <a:t>  																					</a:t>
            </a:r>
          </a:p>
          <a:p>
            <a:pPr eaLnBrk="1" hangingPunct="1"/>
            <a:endParaRPr lang="hr-HR" altLang="sr-Latn-RS" dirty="0"/>
          </a:p>
          <a:p>
            <a:pPr eaLnBrk="1" hangingPunct="1"/>
            <a:r>
              <a:rPr lang="en-US" altLang="sr-Latn-RS" dirty="0" err="1"/>
              <a:t>Razina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en-US" altLang="sr-Latn-RS" dirty="0"/>
              <a:t> se </a:t>
            </a:r>
            <a:r>
              <a:rPr lang="en-US" altLang="sr-Latn-RS" dirty="0" err="1"/>
              <a:t>mjeri</a:t>
            </a:r>
            <a:r>
              <a:rPr lang="en-US" altLang="sr-Latn-RS" dirty="0"/>
              <a:t> </a:t>
            </a:r>
            <a:r>
              <a:rPr lang="en-US" altLang="sr-Latn-RS" dirty="0" err="1"/>
              <a:t>kao</a:t>
            </a:r>
            <a:r>
              <a:rPr lang="en-US" altLang="sr-Latn-RS" dirty="0"/>
              <a:t> </a:t>
            </a:r>
            <a:r>
              <a:rPr lang="en-US" altLang="sr-Latn-RS" dirty="0" err="1"/>
              <a:t>ponderirani</a:t>
            </a:r>
            <a:r>
              <a:rPr lang="en-US" altLang="sr-Latn-RS" dirty="0"/>
              <a:t> </a:t>
            </a:r>
            <a:r>
              <a:rPr lang="en-US" altLang="sr-Latn-RS" dirty="0" err="1"/>
              <a:t>prosjek</a:t>
            </a:r>
            <a:r>
              <a:rPr lang="en-US" altLang="sr-Latn-RS" dirty="0"/>
              <a:t> </a:t>
            </a:r>
            <a:r>
              <a:rPr lang="hr-HR" altLang="sr-Latn-RS" dirty="0"/>
              <a:t>cijena </a:t>
            </a:r>
            <a:r>
              <a:rPr lang="en-US" altLang="sr-Latn-RS" dirty="0" err="1"/>
              <a:t>dobara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usluga</a:t>
            </a:r>
            <a:r>
              <a:rPr lang="en-US" altLang="sr-Latn-RS" dirty="0"/>
              <a:t> u </a:t>
            </a:r>
            <a:r>
              <a:rPr lang="en-US" altLang="sr-Latn-RS" dirty="0" err="1"/>
              <a:t>ekonomiji</a:t>
            </a:r>
            <a:r>
              <a:rPr lang="en-US" altLang="sr-Latn-RS" dirty="0"/>
              <a:t>.</a:t>
            </a:r>
          </a:p>
          <a:p>
            <a:pPr eaLnBrk="1" hangingPunct="1"/>
            <a:endParaRPr lang="en-US" altLang="sr-Latn-R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064540"/>
              </p:ext>
            </p:extLst>
          </p:nvPr>
        </p:nvGraphicFramePr>
        <p:xfrm>
          <a:off x="539552" y="3068960"/>
          <a:ext cx="75898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3289300" imgH="431800" progId="Equation.3">
                  <p:embed/>
                </p:oleObj>
              </mc:Choice>
              <mc:Fallback>
                <p:oleObj name="Equation" r:id="rId3" imgW="3289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068960"/>
                        <a:ext cx="7589838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78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/>
              <a:t>Indeksi cijena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304213" cy="4349750"/>
          </a:xfrm>
        </p:spPr>
        <p:txBody>
          <a:bodyPr/>
          <a:lstStyle/>
          <a:p>
            <a:pPr eaLnBrk="1" hangingPunct="1"/>
            <a:r>
              <a:rPr lang="en-US" altLang="sr-Latn-RS" dirty="0" err="1"/>
              <a:t>Pojava</a:t>
            </a:r>
            <a:r>
              <a:rPr lang="en-US" altLang="sr-Latn-RS" dirty="0"/>
              <a:t> </a:t>
            </a:r>
            <a:r>
              <a:rPr lang="en-US" altLang="sr-Latn-RS" dirty="0" err="1"/>
              <a:t>smanjivanja</a:t>
            </a:r>
            <a:r>
              <a:rPr lang="en-US" altLang="sr-Latn-RS" dirty="0"/>
              <a:t> </a:t>
            </a:r>
            <a:r>
              <a:rPr lang="en-US" altLang="sr-Latn-RS" dirty="0" err="1"/>
              <a:t>opće</a:t>
            </a:r>
            <a:r>
              <a:rPr lang="en-US" altLang="sr-Latn-RS" dirty="0"/>
              <a:t> </a:t>
            </a:r>
            <a:r>
              <a:rPr lang="en-US" altLang="sr-Latn-RS" dirty="0" err="1"/>
              <a:t>razine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en-US" altLang="sr-Latn-RS" dirty="0"/>
              <a:t> </a:t>
            </a:r>
            <a:r>
              <a:rPr lang="en-US" altLang="sr-Latn-RS" dirty="0" err="1"/>
              <a:t>naziva</a:t>
            </a:r>
            <a:r>
              <a:rPr lang="en-US" altLang="sr-Latn-RS" dirty="0"/>
              <a:t> se </a:t>
            </a:r>
            <a:r>
              <a:rPr lang="en-US" altLang="sr-Latn-RS" dirty="0" err="1"/>
              <a:t>deflacija</a:t>
            </a:r>
            <a:r>
              <a:rPr lang="en-US" altLang="sr-Latn-RS" dirty="0"/>
              <a:t>. </a:t>
            </a:r>
            <a:endParaRPr lang="hr-HR" altLang="sr-Latn-RS" dirty="0"/>
          </a:p>
          <a:p>
            <a:pPr marL="109728" indent="0" eaLnBrk="1" hangingPunct="1">
              <a:buNone/>
            </a:pPr>
            <a:endParaRPr lang="en-US" altLang="sr-Latn-RS" dirty="0"/>
          </a:p>
          <a:p>
            <a:pPr eaLnBrk="1" hangingPunct="1"/>
            <a:r>
              <a:rPr lang="en-US" altLang="sr-Latn-RS" b="1" dirty="0" err="1"/>
              <a:t>Indeks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cijena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potrošača</a:t>
            </a:r>
            <a:r>
              <a:rPr lang="en-US" altLang="sr-Latn-RS" b="1" dirty="0"/>
              <a:t> (CPI) </a:t>
            </a:r>
            <a:r>
              <a:rPr lang="en-US" altLang="sr-Latn-RS" dirty="0" err="1"/>
              <a:t>mjeri</a:t>
            </a:r>
            <a:r>
              <a:rPr lang="en-US" altLang="sr-Latn-RS" dirty="0"/>
              <a:t> </a:t>
            </a:r>
            <a:r>
              <a:rPr lang="en-US" altLang="sr-Latn-RS" dirty="0" err="1"/>
              <a:t>trošak</a:t>
            </a:r>
            <a:r>
              <a:rPr lang="en-US" altLang="sr-Latn-RS" dirty="0"/>
              <a:t> </a:t>
            </a:r>
            <a:r>
              <a:rPr lang="en-US" altLang="sr-Latn-RS" dirty="0" err="1"/>
              <a:t>kupnje</a:t>
            </a:r>
            <a:r>
              <a:rPr lang="en-US" altLang="sr-Latn-RS" dirty="0"/>
              <a:t> </a:t>
            </a:r>
            <a:r>
              <a:rPr lang="en-US" altLang="sr-Latn-RS" dirty="0" err="1"/>
              <a:t>standardne</a:t>
            </a:r>
            <a:r>
              <a:rPr lang="en-US" altLang="sr-Latn-RS" dirty="0"/>
              <a:t> </a:t>
            </a:r>
            <a:r>
              <a:rPr lang="en-US" altLang="sr-Latn-RS" dirty="0" err="1"/>
              <a:t>košare</a:t>
            </a:r>
            <a:r>
              <a:rPr lang="en-US" altLang="sr-Latn-RS" dirty="0"/>
              <a:t> </a:t>
            </a:r>
            <a:r>
              <a:rPr lang="en-US" altLang="sr-Latn-RS" dirty="0" err="1"/>
              <a:t>dobara</a:t>
            </a:r>
            <a:r>
              <a:rPr lang="en-US" altLang="sr-Latn-RS" dirty="0"/>
              <a:t> u </a:t>
            </a:r>
            <a:r>
              <a:rPr lang="en-US" altLang="sr-Latn-RS" dirty="0" err="1"/>
              <a:t>različitim</a:t>
            </a:r>
            <a:r>
              <a:rPr lang="en-US" altLang="sr-Latn-RS" dirty="0"/>
              <a:t> </a:t>
            </a:r>
            <a:r>
              <a:rPr lang="en-US" altLang="sr-Latn-RS" dirty="0" err="1"/>
              <a:t>vremenima</a:t>
            </a:r>
            <a:r>
              <a:rPr lang="en-US" altLang="sr-Latn-RS" dirty="0"/>
              <a:t> - </a:t>
            </a:r>
            <a:r>
              <a:rPr lang="en-US" altLang="sr-Latn-RS" dirty="0" err="1"/>
              <a:t>hrana,odjeća</a:t>
            </a:r>
            <a:r>
              <a:rPr lang="en-US" altLang="sr-Latn-RS" dirty="0"/>
              <a:t> </a:t>
            </a:r>
            <a:r>
              <a:rPr lang="en-US" altLang="sr-Latn-RS" dirty="0" err="1"/>
              <a:t>itd</a:t>
            </a:r>
            <a:r>
              <a:rPr lang="en-US" altLang="sr-Latn-RS" dirty="0"/>
              <a:t>.</a:t>
            </a:r>
          </a:p>
          <a:p>
            <a:pPr lvl="1"/>
            <a:r>
              <a:rPr lang="en-US" altLang="sr-Latn-RS" dirty="0" err="1"/>
              <a:t>Indeks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en-US" altLang="sr-Latn-RS" dirty="0"/>
              <a:t> </a:t>
            </a:r>
            <a:r>
              <a:rPr lang="en-US" altLang="sr-Latn-RS" dirty="0" err="1"/>
              <a:t>sastavlja</a:t>
            </a:r>
            <a:r>
              <a:rPr lang="en-US" altLang="sr-Latn-RS" dirty="0"/>
              <a:t> se </a:t>
            </a:r>
            <a:r>
              <a:rPr lang="en-US" altLang="sr-Latn-RS" dirty="0" err="1"/>
              <a:t>ponderiranjem</a:t>
            </a:r>
            <a:r>
              <a:rPr lang="en-US" altLang="sr-Latn-RS" dirty="0"/>
              <a:t> </a:t>
            </a:r>
            <a:r>
              <a:rPr lang="en-US" altLang="sr-Latn-RS" dirty="0" err="1"/>
              <a:t>svake</a:t>
            </a:r>
            <a:r>
              <a:rPr lang="en-US" altLang="sr-Latn-RS" dirty="0"/>
              <a:t> </a:t>
            </a:r>
            <a:r>
              <a:rPr lang="en-US" altLang="sr-Latn-RS" dirty="0" err="1"/>
              <a:t>cijene</a:t>
            </a:r>
            <a:r>
              <a:rPr lang="en-US" altLang="sr-Latn-RS" dirty="0"/>
              <a:t> u </a:t>
            </a:r>
            <a:r>
              <a:rPr lang="en-US" altLang="sr-Latn-RS" dirty="0" err="1"/>
              <a:t>skladu</a:t>
            </a:r>
            <a:r>
              <a:rPr lang="en-US" altLang="sr-Latn-RS" dirty="0"/>
              <a:t> s </a:t>
            </a:r>
            <a:r>
              <a:rPr lang="en-US" altLang="sr-Latn-RS" dirty="0" err="1"/>
              <a:t>ek</a:t>
            </a:r>
            <a:r>
              <a:rPr lang="hr-HR" altLang="sr-Latn-RS" dirty="0" err="1"/>
              <a:t>onomskom</a:t>
            </a:r>
            <a:r>
              <a:rPr lang="hr-HR" altLang="sr-Latn-RS" dirty="0"/>
              <a:t> </a:t>
            </a:r>
            <a:r>
              <a:rPr lang="en-US" altLang="sr-Latn-RS" dirty="0" err="1"/>
              <a:t>važnošću</a:t>
            </a:r>
            <a:r>
              <a:rPr lang="en-US" altLang="sr-Latn-R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41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AGREGATNA PONUDA</a:t>
            </a:r>
          </a:p>
        </p:txBody>
      </p:sp>
      <p:sp>
        <p:nvSpPr>
          <p:cNvPr id="63491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/>
          <a:lstStyle/>
          <a:p>
            <a:pPr eaLnBrk="1" hangingPunct="1"/>
            <a:r>
              <a:rPr lang="hr-HR" dirty="0"/>
              <a:t>Na koji je način rast nezaposlenosti posljedica sporog rasta AD u odnosu na potencijalnu proizvodnju?</a:t>
            </a:r>
          </a:p>
          <a:p>
            <a:pPr eaLnBrk="1" hangingPunct="1"/>
            <a:r>
              <a:rPr lang="hr-HR" dirty="0"/>
              <a:t>Čimbenici AS</a:t>
            </a:r>
          </a:p>
          <a:p>
            <a:pPr lvl="1" eaLnBrk="1" hangingPunct="1"/>
            <a:r>
              <a:rPr lang="hr-HR" dirty="0"/>
              <a:t>Potencijalna proizvodnja </a:t>
            </a:r>
          </a:p>
          <a:p>
            <a:pPr lvl="1" eaLnBrk="1" hangingPunct="1"/>
            <a:r>
              <a:rPr lang="hr-HR" dirty="0"/>
              <a:t>Troškovi </a:t>
            </a:r>
            <a:r>
              <a:rPr lang="hr-HR" dirty="0" err="1"/>
              <a:t>inputa</a:t>
            </a:r>
            <a:endParaRPr lang="hr-HR" dirty="0"/>
          </a:p>
          <a:p>
            <a:pPr eaLnBrk="1" hangingPunct="1"/>
            <a:r>
              <a:rPr lang="hr-HR" dirty="0"/>
              <a:t>AS u kratkom i dugom roku</a:t>
            </a:r>
          </a:p>
        </p:txBody>
      </p:sp>
    </p:spTree>
    <p:extLst>
      <p:ext uri="{BB962C8B-B14F-4D97-AF65-F5344CB8AC3E}">
        <p14:creationId xmlns:p14="http://schemas.microsoft.com/office/powerpoint/2010/main" val="3570206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/>
              <a:t>Indeksi cijena</a:t>
            </a:r>
            <a:endParaRPr lang="en-US" altLang="sr-Latn-R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295456" cy="4565104"/>
          </a:xfrm>
        </p:spPr>
        <p:txBody>
          <a:bodyPr>
            <a:normAutofit/>
          </a:bodyPr>
          <a:lstStyle/>
          <a:p>
            <a:pPr marL="109728" indent="0" eaLnBrk="1" hangingPunct="1">
              <a:buNone/>
            </a:pPr>
            <a:endParaRPr lang="en-US" altLang="sr-Latn-RS" sz="2800" dirty="0"/>
          </a:p>
          <a:p>
            <a:pPr eaLnBrk="1" hangingPunct="1"/>
            <a:r>
              <a:rPr lang="en-US" altLang="sr-Latn-RS" sz="2800" b="1" dirty="0"/>
              <a:t>Deflator </a:t>
            </a:r>
            <a:r>
              <a:rPr lang="hr-HR" altLang="sr-Latn-RS" sz="2800" b="1" dirty="0"/>
              <a:t>B</a:t>
            </a:r>
            <a:r>
              <a:rPr lang="en-US" altLang="sr-Latn-RS" sz="2800" b="1" dirty="0"/>
              <a:t>DP-a</a:t>
            </a:r>
            <a:r>
              <a:rPr lang="en-US" altLang="sr-Latn-RS" sz="2800" dirty="0"/>
              <a:t>: </a:t>
            </a:r>
            <a:r>
              <a:rPr lang="en-US" altLang="sr-Latn-RS" sz="2800" dirty="0" err="1"/>
              <a:t>cijena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sastavnica</a:t>
            </a:r>
            <a:r>
              <a:rPr lang="en-US" altLang="sr-Latn-RS" sz="2800" dirty="0"/>
              <a:t> </a:t>
            </a:r>
            <a:r>
              <a:rPr lang="hr-HR" altLang="sr-Latn-RS" sz="2800" dirty="0"/>
              <a:t>B</a:t>
            </a:r>
            <a:r>
              <a:rPr lang="en-US" altLang="sr-Latn-RS" sz="2800" dirty="0"/>
              <a:t>DP-a, </a:t>
            </a:r>
            <a:r>
              <a:rPr lang="en-US" altLang="sr-Latn-RS" sz="2800" dirty="0" err="1"/>
              <a:t>indeks</a:t>
            </a:r>
            <a:r>
              <a:rPr lang="en-US" altLang="sr-Latn-RS" sz="2800" dirty="0"/>
              <a:t> s </a:t>
            </a:r>
            <a:r>
              <a:rPr lang="en-US" altLang="sr-Latn-RS" sz="2800" dirty="0" err="1"/>
              <a:t>promjenljivim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ponderima</a:t>
            </a:r>
            <a:r>
              <a:rPr lang="en-US" altLang="sr-Latn-RS" sz="2800" dirty="0"/>
              <a:t>, god</a:t>
            </a:r>
            <a:r>
              <a:rPr lang="hr-HR" altLang="sr-Latn-RS" sz="2800" dirty="0"/>
              <a:t>ina</a:t>
            </a:r>
            <a:r>
              <a:rPr lang="en-US" altLang="sr-Latn-RS" sz="2800" dirty="0"/>
              <a:t> t.</a:t>
            </a:r>
            <a:endParaRPr lang="hr-HR" altLang="sr-Latn-RS" sz="2800" dirty="0"/>
          </a:p>
          <a:p>
            <a:pPr marL="0" indent="0" eaLnBrk="1" hangingPunct="1">
              <a:buNone/>
            </a:pPr>
            <a:endParaRPr lang="en-US" altLang="sr-Latn-RS" sz="2800" dirty="0"/>
          </a:p>
          <a:p>
            <a:pPr eaLnBrk="1" hangingPunct="1"/>
            <a:r>
              <a:rPr lang="en-US" altLang="sr-Latn-RS" sz="2800" b="1" dirty="0" err="1"/>
              <a:t>Ind</a:t>
            </a:r>
            <a:r>
              <a:rPr lang="hr-HR" altLang="sr-Latn-RS" sz="2800" b="1" dirty="0"/>
              <a:t>eks </a:t>
            </a:r>
            <a:r>
              <a:rPr lang="en-US" altLang="sr-Latn-RS" sz="2800" b="1" dirty="0" err="1"/>
              <a:t>cij</a:t>
            </a:r>
            <a:r>
              <a:rPr lang="hr-HR" altLang="sr-Latn-RS" sz="2800" b="1" dirty="0" err="1"/>
              <a:t>ena</a:t>
            </a:r>
            <a:r>
              <a:rPr lang="hr-HR" altLang="sr-Latn-RS" sz="2800" b="1" dirty="0"/>
              <a:t> </a:t>
            </a:r>
            <a:r>
              <a:rPr lang="en-US" altLang="sr-Latn-RS" sz="2800" b="1" dirty="0" err="1"/>
              <a:t>proizv</a:t>
            </a:r>
            <a:r>
              <a:rPr lang="hr-HR" altLang="sr-Latn-RS" sz="2800" b="1" dirty="0" err="1"/>
              <a:t>ođača</a:t>
            </a:r>
            <a:r>
              <a:rPr lang="hr-HR" altLang="sr-Latn-RS" sz="2800" b="1" dirty="0"/>
              <a:t> </a:t>
            </a:r>
            <a:r>
              <a:rPr lang="en-US" altLang="sr-Latn-RS" sz="2800" b="1" dirty="0"/>
              <a:t>(PPI)</a:t>
            </a:r>
            <a:r>
              <a:rPr lang="hr-HR" altLang="sr-Latn-RS" sz="2800" dirty="0"/>
              <a:t> </a:t>
            </a:r>
            <a:r>
              <a:rPr lang="en-US" altLang="sr-Latn-RS" sz="2800" dirty="0"/>
              <a:t>-</a:t>
            </a:r>
            <a:r>
              <a:rPr lang="hr-HR" altLang="sr-Latn-RS" sz="2800" dirty="0"/>
              <a:t> </a:t>
            </a:r>
            <a:r>
              <a:rPr lang="en-US" altLang="sr-Latn-RS" sz="2800" dirty="0" err="1"/>
              <a:t>cijene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velepr</a:t>
            </a:r>
            <a:r>
              <a:rPr lang="hr-HR" altLang="sr-Latn-RS" sz="2800" dirty="0"/>
              <a:t>odaji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malopr</a:t>
            </a:r>
            <a:r>
              <a:rPr lang="hr-HR" altLang="sr-Latn-RS" sz="2800" dirty="0"/>
              <a:t>odaji</a:t>
            </a: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88109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sr-Latn-RS"/>
              <a:t>Vrste inflacije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412875"/>
            <a:ext cx="8351838" cy="5184775"/>
          </a:xfrm>
        </p:spPr>
        <p:txBody>
          <a:bodyPr/>
          <a:lstStyle/>
          <a:p>
            <a:pPr eaLnBrk="1" hangingPunct="1"/>
            <a:r>
              <a:rPr lang="hr-HR" altLang="sr-Latn-RS" b="1" dirty="0"/>
              <a:t>Niska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inflacija</a:t>
            </a:r>
            <a:r>
              <a:rPr lang="en-US" altLang="sr-Latn-RS" dirty="0" err="1"/>
              <a:t>-spori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predvidivi</a:t>
            </a:r>
            <a:r>
              <a:rPr lang="en-US" altLang="sr-Latn-RS" dirty="0"/>
              <a:t> </a:t>
            </a:r>
            <a:r>
              <a:rPr lang="en-US" altLang="sr-Latn-RS" dirty="0" err="1"/>
              <a:t>rast</a:t>
            </a:r>
            <a:r>
              <a:rPr lang="en-US" altLang="sr-Latn-RS" dirty="0"/>
              <a:t> </a:t>
            </a:r>
            <a:r>
              <a:rPr lang="en-US" altLang="sr-Latn-RS" dirty="0" err="1"/>
              <a:t>cijena</a:t>
            </a:r>
            <a:r>
              <a:rPr lang="en-US" altLang="sr-Latn-RS" dirty="0"/>
              <a:t> (do 10%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godinu</a:t>
            </a:r>
            <a:r>
              <a:rPr lang="en-US" altLang="sr-Latn-RS" dirty="0"/>
              <a:t>)</a:t>
            </a:r>
          </a:p>
          <a:p>
            <a:pPr eaLnBrk="1" hangingPunct="1"/>
            <a:r>
              <a:rPr lang="en-US" altLang="sr-Latn-RS" b="1" dirty="0" err="1"/>
              <a:t>Galopirajuća</a:t>
            </a:r>
            <a:r>
              <a:rPr lang="en-US" altLang="sr-Latn-RS" dirty="0"/>
              <a:t> </a:t>
            </a:r>
            <a:r>
              <a:rPr lang="hr-HR" altLang="sr-Latn-RS" dirty="0"/>
              <a:t>ili vrlo visoka </a:t>
            </a:r>
            <a:r>
              <a:rPr lang="en-US" altLang="sr-Latn-RS" dirty="0" err="1"/>
              <a:t>inflacija-dvo</a:t>
            </a:r>
            <a:r>
              <a:rPr lang="hr-HR" altLang="sr-Latn-RS" dirty="0" err="1"/>
              <a:t>znamenkasta</a:t>
            </a:r>
            <a:r>
              <a:rPr lang="en-US" altLang="sr-Latn-RS" dirty="0"/>
              <a:t> </a:t>
            </a:r>
            <a:r>
              <a:rPr lang="en-US" altLang="sr-Latn-RS" dirty="0" err="1"/>
              <a:t>ili</a:t>
            </a:r>
            <a:r>
              <a:rPr lang="en-US" altLang="sr-Latn-RS" dirty="0"/>
              <a:t> </a:t>
            </a:r>
            <a:r>
              <a:rPr lang="en-US" altLang="sr-Latn-RS" dirty="0" err="1"/>
              <a:t>tro</a:t>
            </a:r>
            <a:r>
              <a:rPr lang="hr-HR" altLang="sr-Latn-RS" dirty="0" err="1"/>
              <a:t>znamenkasta</a:t>
            </a:r>
            <a:r>
              <a:rPr lang="en-US" altLang="sr-Latn-RS" dirty="0"/>
              <a:t> </a:t>
            </a:r>
            <a:r>
              <a:rPr lang="en-US" altLang="sr-Latn-RS" dirty="0" err="1"/>
              <a:t>godišnja</a:t>
            </a:r>
            <a:r>
              <a:rPr lang="en-US" altLang="sr-Latn-RS" dirty="0"/>
              <a:t> </a:t>
            </a:r>
            <a:r>
              <a:rPr lang="en-US" altLang="sr-Latn-RS" dirty="0" err="1"/>
              <a:t>inflacija</a:t>
            </a:r>
            <a:r>
              <a:rPr lang="en-US" altLang="sr-Latn-RS" dirty="0"/>
              <a:t> (20-200</a:t>
            </a:r>
            <a:r>
              <a:rPr lang="hr-HR" altLang="sr-Latn-RS" dirty="0"/>
              <a:t> %</a:t>
            </a:r>
            <a:r>
              <a:rPr lang="en-US" altLang="sr-Latn-RS" dirty="0"/>
              <a:t>), </a:t>
            </a:r>
            <a:r>
              <a:rPr lang="en-US" altLang="sr-Latn-RS" dirty="0" err="1"/>
              <a:t>indeksiranje</a:t>
            </a:r>
            <a:r>
              <a:rPr lang="en-US" altLang="sr-Latn-RS" dirty="0"/>
              <a:t> </a:t>
            </a:r>
            <a:r>
              <a:rPr lang="en-US" altLang="sr-Latn-RS" dirty="0" err="1"/>
              <a:t>ugovora</a:t>
            </a:r>
            <a:r>
              <a:rPr lang="hr-HR" altLang="sr-Latn-RS" dirty="0"/>
              <a:t>, novac jako brzo gubi vrijednost, financijska tržišta odumiru kako kapital bježi u inozemstvo</a:t>
            </a:r>
            <a:endParaRPr lang="en-US" altLang="sr-Latn-RS" dirty="0"/>
          </a:p>
          <a:p>
            <a:pPr eaLnBrk="1" hangingPunct="1"/>
            <a:r>
              <a:rPr lang="en-US" altLang="sr-Latn-RS" b="1" dirty="0" err="1"/>
              <a:t>Hiperinflacija</a:t>
            </a:r>
            <a:r>
              <a:rPr lang="en-US" altLang="sr-Latn-RS" dirty="0" err="1"/>
              <a:t>-milijun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više</a:t>
            </a:r>
            <a:r>
              <a:rPr lang="en-US" altLang="sr-Latn-RS" dirty="0"/>
              <a:t> </a:t>
            </a:r>
            <a:r>
              <a:rPr lang="en-US" altLang="sr-Latn-RS" dirty="0" err="1"/>
              <a:t>godišnje</a:t>
            </a:r>
            <a:endParaRPr lang="hr-HR" altLang="sr-Latn-RS" dirty="0"/>
          </a:p>
          <a:p>
            <a:pPr lvl="1" eaLnBrk="1" hangingPunct="1"/>
            <a:r>
              <a:rPr lang="hr-HR" altLang="sr-Latn-RS" dirty="0"/>
              <a:t>Realna p</a:t>
            </a:r>
            <a:r>
              <a:rPr lang="en-US" altLang="sr-Latn-RS" dirty="0" err="1"/>
              <a:t>otražnja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novcem</a:t>
            </a:r>
            <a:r>
              <a:rPr lang="en-US" altLang="sr-Latn-RS" dirty="0"/>
              <a:t> </a:t>
            </a:r>
            <a:r>
              <a:rPr lang="en-US" altLang="sr-Latn-RS" dirty="0" err="1"/>
              <a:t>pada,nestabilnost</a:t>
            </a:r>
            <a:r>
              <a:rPr lang="hr-HR" altLang="sr-Latn-RS" dirty="0"/>
              <a:t> cijena</a:t>
            </a:r>
          </a:p>
          <a:p>
            <a:pPr lvl="1" eaLnBrk="1" hangingPunct="1"/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24113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/>
              <a:t>Predviđena i nepredviđena inflacija</a:t>
            </a:r>
          </a:p>
        </p:txBody>
      </p:sp>
      <p:sp>
        <p:nvSpPr>
          <p:cNvPr id="89091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dirty="0"/>
              <a:t>Očekivana inflacija pri niskim stopama ima mali učinak na gospodarsku učinkovitost ili na distribuciju dohotka ili bogatstva – ljudi prilagođavaju svoje ponašanje monetarnom mjerilu koje se mijenja</a:t>
            </a:r>
          </a:p>
          <a:p>
            <a:pPr marL="109728" indent="0" eaLnBrk="1" hangingPunct="1">
              <a:buNone/>
            </a:pPr>
            <a:endParaRPr lang="hr-HR" dirty="0"/>
          </a:p>
          <a:p>
            <a:pPr eaLnBrk="1" hangingPunct="1"/>
            <a:r>
              <a:rPr lang="hr-HR" dirty="0"/>
              <a:t>Ali, inflacija je obično nepredviđena: neočekivani skok cijena osiromašit će jedne a obogatiti druge (učinci su više društveni nego ekonomski) </a:t>
            </a:r>
          </a:p>
        </p:txBody>
      </p:sp>
    </p:spTree>
    <p:extLst>
      <p:ext uri="{BB962C8B-B14F-4D97-AF65-F5344CB8AC3E}">
        <p14:creationId xmlns:p14="http://schemas.microsoft.com/office/powerpoint/2010/main" val="897678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sr-Latn-RS"/>
              <a:t>Ekonom</a:t>
            </a:r>
            <a:r>
              <a:rPr lang="hr-HR" altLang="sr-Latn-RS"/>
              <a:t>ski</a:t>
            </a:r>
            <a:r>
              <a:rPr lang="en-US" altLang="sr-Latn-RS"/>
              <a:t> utjecaji inflacije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31924"/>
            <a:ext cx="8439150" cy="500538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hr-HR" altLang="sr-Latn-RS" b="1" dirty="0"/>
              <a:t>1. </a:t>
            </a:r>
            <a:r>
              <a:rPr lang="en-US" altLang="sr-Latn-RS" b="1" dirty="0" err="1"/>
              <a:t>Prerazdioba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dohotka</a:t>
            </a:r>
            <a:r>
              <a:rPr lang="en-US" altLang="sr-Latn-RS" b="1" dirty="0"/>
              <a:t> i </a:t>
            </a:r>
            <a:r>
              <a:rPr lang="en-US" altLang="sr-Latn-RS" b="1" dirty="0" err="1"/>
              <a:t>bogatstva</a:t>
            </a:r>
            <a:r>
              <a:rPr lang="en-US" altLang="sr-Latn-RS" b="1" dirty="0"/>
              <a:t> </a:t>
            </a:r>
            <a:r>
              <a:rPr lang="en-US" altLang="sr-Latn-RS" dirty="0" err="1"/>
              <a:t>između</a:t>
            </a:r>
            <a:r>
              <a:rPr lang="en-US" altLang="sr-Latn-RS" dirty="0"/>
              <a:t> </a:t>
            </a:r>
            <a:r>
              <a:rPr lang="en-US" altLang="sr-Latn-RS" dirty="0" err="1"/>
              <a:t>različitih</a:t>
            </a:r>
            <a:r>
              <a:rPr lang="en-US" altLang="sr-Latn-RS" dirty="0"/>
              <a:t> </a:t>
            </a:r>
            <a:r>
              <a:rPr lang="en-US" altLang="sr-Latn-RS" dirty="0" err="1"/>
              <a:t>skupina</a:t>
            </a:r>
            <a:endParaRPr lang="hr-HR" altLang="sr-Latn-RS" dirty="0"/>
          </a:p>
          <a:p>
            <a:pPr lvl="1" eaLnBrk="1" hangingPunct="1">
              <a:defRPr/>
            </a:pPr>
            <a:r>
              <a:rPr lang="hr-HR" altLang="sr-Latn-RS" dirty="0"/>
              <a:t>Nepredviđena inflacija preraspodjeljuje bogatstvo od vjerovnika ka dužnicima, pomažući zajmoprimcima i škodeći zajmodavcima</a:t>
            </a:r>
          </a:p>
          <a:p>
            <a:pPr lvl="1" eaLnBrk="1" hangingPunct="1">
              <a:defRPr/>
            </a:pPr>
            <a:r>
              <a:rPr lang="hr-HR" altLang="sr-Latn-RS" dirty="0"/>
              <a:t>Nepredviđena deflacija?</a:t>
            </a:r>
          </a:p>
          <a:p>
            <a:pPr lvl="1" eaLnBrk="1" hangingPunct="1">
              <a:defRPr/>
            </a:pPr>
            <a:r>
              <a:rPr lang="hr-HR" altLang="sr-Latn-RS" dirty="0"/>
              <a:t>Jednom kada se kamatne stope prilagode novoj stopi inflacije nema daljnje značajnije preraspodjele dohotka i bogatstva</a:t>
            </a:r>
          </a:p>
        </p:txBody>
      </p:sp>
    </p:spTree>
    <p:extLst>
      <p:ext uri="{BB962C8B-B14F-4D97-AF65-F5344CB8AC3E}">
        <p14:creationId xmlns:p14="http://schemas.microsoft.com/office/powerpoint/2010/main" val="77958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/>
              <a:t>Ekonom</a:t>
            </a:r>
            <a:r>
              <a:rPr lang="hr-HR" altLang="sr-Latn-RS"/>
              <a:t>ski</a:t>
            </a:r>
            <a:r>
              <a:rPr lang="en-US" altLang="sr-Latn-RS"/>
              <a:t> utjecaji inflacije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78850" cy="50688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hr-HR" b="1" dirty="0"/>
              <a:t>2. Inflacija i ekonomska učinkovitost</a:t>
            </a:r>
          </a:p>
          <a:p>
            <a:pPr lvl="1" eaLnBrk="1" hangingPunct="1">
              <a:defRPr/>
            </a:pPr>
            <a:r>
              <a:rPr lang="hr-HR" dirty="0"/>
              <a:t>Inflacija iskrivljuje cijene i cjenovne signale </a:t>
            </a:r>
          </a:p>
          <a:p>
            <a:pPr lvl="1" eaLnBrk="1" hangingPunct="1">
              <a:defRPr/>
            </a:pPr>
            <a:r>
              <a:rPr lang="hr-HR" dirty="0"/>
              <a:t>Inflacija također iskrivljuje korištenje novca</a:t>
            </a:r>
          </a:p>
          <a:p>
            <a:pPr lvl="2" eaLnBrk="1" hangingPunct="1">
              <a:defRPr/>
            </a:pPr>
            <a:r>
              <a:rPr lang="hr-HR" dirty="0"/>
              <a:t>Smanjenje novca koji ljudi drže </a:t>
            </a:r>
          </a:p>
          <a:p>
            <a:pPr lvl="1" eaLnBrk="1" hangingPunct="1">
              <a:defRPr/>
            </a:pPr>
            <a:r>
              <a:rPr lang="hr-HR" dirty="0"/>
              <a:t>Inflacija remeti i poreze</a:t>
            </a:r>
          </a:p>
          <a:p>
            <a:pPr lvl="2" eaLnBrk="1" hangingPunct="1">
              <a:defRPr/>
            </a:pPr>
            <a:r>
              <a:rPr lang="hr-HR" dirty="0"/>
              <a:t>Kada cijene rastu, raste i realna vrijednost plaćenog poreza iako se realni dohoci ne mijenjaju</a:t>
            </a:r>
          </a:p>
          <a:p>
            <a:pPr lvl="1" eaLnBrk="1" hangingPunct="1">
              <a:defRPr/>
            </a:pPr>
            <a:r>
              <a:rPr lang="hr-HR" dirty="0">
                <a:solidFill>
                  <a:prstClr val="black"/>
                </a:solidFill>
              </a:rPr>
              <a:t>Troškovi jelovnika  </a:t>
            </a:r>
          </a:p>
          <a:p>
            <a:pPr lvl="2" eaLnBrk="1" hangingPunct="1">
              <a:defRPr/>
            </a:pPr>
            <a:r>
              <a:rPr lang="hr-HR" dirty="0">
                <a:solidFill>
                  <a:prstClr val="black"/>
                </a:solidFill>
              </a:rPr>
              <a:t>Kada se cijene mijenjaju, poduzeća moraju utrošiti realne resurse prilagođavajući svoje cijene (npr.tiskanje jelovnika, novih kataloga itd.)</a:t>
            </a:r>
          </a:p>
          <a:p>
            <a:pPr marL="914400" lvl="2" indent="0" eaLnBrk="1" hangingPunct="1">
              <a:buFont typeface="Arial" pitchFamily="34" charset="0"/>
              <a:buNone/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36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/>
              <a:t>Kako inflacija utječe na dohotke?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hr-HR" altLang="sr-Latn-RS" b="1" dirty="0"/>
              <a:t>Nominalni dohodak</a:t>
            </a:r>
            <a:r>
              <a:rPr lang="hr-HR" altLang="sr-Latn-RS" dirty="0"/>
              <a:t>: novac koji se prisvaja kroz nadnice, rente, kamate ili profite.</a:t>
            </a:r>
          </a:p>
          <a:p>
            <a:pPr eaLnBrk="1" hangingPunct="1"/>
            <a:r>
              <a:rPr lang="hr-HR" altLang="sr-Latn-RS" b="1" dirty="0"/>
              <a:t>Realni dohodak</a:t>
            </a:r>
            <a:r>
              <a:rPr lang="hr-HR" altLang="sr-Latn-RS" dirty="0"/>
              <a:t>: mjeri količinu dobara i usluga koju se a nominalni dohodak može kupiti (kupovnu moć).</a:t>
            </a:r>
          </a:p>
          <a:p>
            <a:pPr marL="109728" indent="0" eaLnBrk="1" hangingPunct="1">
              <a:buNone/>
            </a:pPr>
            <a:endParaRPr lang="hr-HR" altLang="sr-Latn-RS" dirty="0"/>
          </a:p>
          <a:p>
            <a:pPr lvl="1"/>
            <a:r>
              <a:rPr lang="hr-HR" altLang="sr-Latn-RS" dirty="0"/>
              <a:t>Nominalni dohodak - stopa inflacije = Realni dohodak.</a:t>
            </a:r>
            <a:endParaRPr lang="en-US" altLang="sr-Latn-RS" b="1" dirty="0"/>
          </a:p>
          <a:p>
            <a:pPr eaLnBrk="1" hangingPunct="1"/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437885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altLang="sr-Latn-RS" sz="2800" dirty="0">
                <a:solidFill>
                  <a:prstClr val="black"/>
                </a:solidFill>
                <a:ea typeface="+mn-ea"/>
                <a:cs typeface="+mn-cs"/>
              </a:rPr>
              <a:t>Svi utjecaji ovise o tome koliko se inflacija može predvidjeti…..</a:t>
            </a:r>
            <a:endParaRPr lang="hr-HR" altLang="sr-Latn-R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800" b="1" dirty="0"/>
              <a:t>Nepredviđena inflacija: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400" dirty="0"/>
              <a:t>Ako su nominalni dohoci fiksni - u vrijeme inflacije, oni se smanjuju.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400" dirty="0"/>
              <a:t>Ako su nominalni dohoci fleksibilni - u vrijeme inflacije, mogu se povećati.</a:t>
            </a:r>
          </a:p>
          <a:p>
            <a:pPr marL="393192" lvl="1" indent="0" eaLnBrk="1" hangingPunct="1">
              <a:lnSpc>
                <a:spcPct val="80000"/>
              </a:lnSpc>
              <a:buNone/>
            </a:pPr>
            <a:endParaRPr lang="hr-HR" altLang="sr-Latn-RS" sz="2400" dirty="0"/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/>
              <a:t>Inflacija može utjecati na štediše: smanjuje se kupovna moć ušteđevine: slučaj fiksnih kamatnih stopa.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400" dirty="0"/>
              <a:t>Npr. Kamatna stopa 8%, a stopa inflacije 15%. Štediša gubi jer je realna kamatna stopa -7%.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1976711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r-HR" altLang="sr-Latn-RS"/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/>
              <a:t>Redistributivni utjecaji inflacije su arbitrarni- dešavaju se bez obzira na ciljeve neke ekonomije.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hr-HR" altLang="sr-Latn-RS" dirty="0"/>
          </a:p>
          <a:p>
            <a:pPr eaLnBrk="1" hangingPunct="1">
              <a:defRPr/>
            </a:pPr>
            <a:r>
              <a:rPr lang="hr-HR" altLang="sr-Latn-RS" dirty="0"/>
              <a:t>Redistribucijom inflacija može dovesti do socijalnih poremećaja, jer uzima od jednih i daje drugima...”</a:t>
            </a:r>
            <a:r>
              <a:rPr lang="hr-HR" altLang="sr-Latn-RS" i="1" dirty="0"/>
              <a:t>Oporezuje” one s fiksnim dohocima i potpomaže one s fleksibilnim...</a:t>
            </a:r>
            <a:endParaRPr lang="en-US" altLang="sr-Latn-RS" dirty="0"/>
          </a:p>
          <a:p>
            <a:pPr eaLnBrk="1" hangingPunct="1">
              <a:defRPr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817039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r-HR" altLang="sr-Latn-RS"/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/>
              <a:t>U dužničko-vjerovničke odnose može se unijeti tzv. premija inflacije: povećavanje kamatne stope sukladno povećanju stope rasta cijena.</a:t>
            </a:r>
          </a:p>
          <a:p>
            <a:pPr marL="109728" indent="0" eaLnBrk="1" hangingPunct="1">
              <a:buNone/>
            </a:pPr>
            <a:endParaRPr lang="hr-HR" altLang="sr-Latn-RS" dirty="0"/>
          </a:p>
          <a:p>
            <a:pPr eaLnBrk="1" hangingPunct="1"/>
            <a:r>
              <a:rPr lang="hr-HR" altLang="sr-Latn-RS" dirty="0"/>
              <a:t>Stvarna kamatna stopa= nominalna kamatna stopa- stopa inflacije.</a:t>
            </a:r>
            <a:endParaRPr lang="en-US" altLang="sr-Latn-RS" dirty="0"/>
          </a:p>
          <a:p>
            <a:pPr eaLnBrk="1" hangingPunct="1"/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24841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/>
              <a:t>Makroekonomski učinci inflacije i o</a:t>
            </a:r>
            <a:r>
              <a:rPr lang="en-US" altLang="sr-Latn-RS"/>
              <a:t>ptimalna stopa</a:t>
            </a:r>
            <a:r>
              <a:rPr lang="hr-HR" altLang="sr-Latn-RS"/>
              <a:t> inflacije</a:t>
            </a:r>
            <a:endParaRPr lang="en-US" altLang="sr-Latn-RS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84313"/>
            <a:ext cx="8512175" cy="483552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2800" dirty="0"/>
              <a:t>Pozitivna veza između proizvodnje i inflacije je privremena – obrnuto slovo U</a:t>
            </a:r>
          </a:p>
          <a:p>
            <a:pPr eaLnBrk="1" hangingPunct="1"/>
            <a:r>
              <a:rPr lang="en-US" altLang="sr-Latn-RS" sz="2800" dirty="0" err="1"/>
              <a:t>Ekonomisti</a:t>
            </a:r>
            <a:r>
              <a:rPr lang="en-US" altLang="sr-Latn-RS" sz="2800" dirty="0"/>
              <a:t> se ne </a:t>
            </a:r>
            <a:r>
              <a:rPr lang="en-US" altLang="sr-Latn-RS" sz="2800" dirty="0" err="1"/>
              <a:t>slažu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točnog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cilja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glede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inflacije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ali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slažu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predvidiva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stabilna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rastuća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razina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cijena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osigurava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najbolju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klimu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zdravi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ekonomski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rast</a:t>
            </a:r>
            <a:r>
              <a:rPr lang="en-US" altLang="sr-Latn-RS" sz="2800" dirty="0"/>
              <a:t>.</a:t>
            </a:r>
            <a:endParaRPr lang="hr-HR" altLang="sr-Latn-RS" sz="2800" dirty="0"/>
          </a:p>
          <a:p>
            <a:pPr lvl="1"/>
            <a:r>
              <a:rPr lang="hr-HR" altLang="sr-Latn-RS" sz="2400" dirty="0"/>
              <a:t>Niska inflacija ima neznatan učinak na proizvodnost ili realnu proizvodnju</a:t>
            </a:r>
          </a:p>
          <a:p>
            <a:pPr lvl="1"/>
            <a:r>
              <a:rPr lang="hr-HR" altLang="sr-Latn-RS" sz="2400" dirty="0"/>
              <a:t>Galopirajuća ili hiperinflacija mogu naštetiti proizvodnosti te dohodak i bogatstvo preraspodijeliti na proizvoljan način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97339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slov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dirty="0"/>
              <a:t>ODREDNICE AS – POTENCIJALNA PROIZVODNJA</a:t>
            </a:r>
          </a:p>
        </p:txBody>
      </p:sp>
      <p:sp>
        <p:nvSpPr>
          <p:cNvPr id="64515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413" cy="5141913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/>
              <a:t>Potencijalna proizvodnja ili potencijalni BDP</a:t>
            </a:r>
          </a:p>
          <a:p>
            <a:pPr lvl="1" eaLnBrk="1" hangingPunct="1"/>
            <a:r>
              <a:rPr lang="hr-HR" dirty="0"/>
              <a:t>Maksimalno održiva razina proizvodnje koja bi se proizvela kada bismo uklonili utjecaje poslovnih ciklusa</a:t>
            </a:r>
          </a:p>
          <a:p>
            <a:pPr lvl="1" eaLnBrk="1" hangingPunct="1"/>
            <a:r>
              <a:rPr lang="hr-HR" dirty="0"/>
              <a:t>Potencijalni BDP - količina proizvodnje koja bi se proizvela pri referentnoj razini stope nezaposlenosti; stopa nezaposlenosti koja ne ubrzava inflaciju (NAIRU)</a:t>
            </a:r>
          </a:p>
          <a:p>
            <a:pPr lvl="1" eaLnBrk="1" hangingPunct="1"/>
            <a:r>
              <a:rPr lang="hr-HR" dirty="0"/>
              <a:t>U dugom roku, AS određuju isti čimbenici koji utječu na dugoročni gospodarski rast (količina i kvaliteta radne snage, ponuda kapitala i prirodnih resursa te razina tehnologije)</a:t>
            </a:r>
          </a:p>
        </p:txBody>
      </p:sp>
    </p:spTree>
    <p:extLst>
      <p:ext uri="{BB962C8B-B14F-4D97-AF65-F5344CB8AC3E}">
        <p14:creationId xmlns:p14="http://schemas.microsoft.com/office/powerpoint/2010/main" val="3287246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MODERNA TEORIJA INFLACIJE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/>
              <a:t>Očekivana inflacija</a:t>
            </a:r>
          </a:p>
          <a:p>
            <a:pPr lvl="1"/>
            <a:r>
              <a:rPr lang="en-US" altLang="sr-Latn-RS" sz="2400" dirty="0" err="1">
                <a:solidFill>
                  <a:prstClr val="black"/>
                </a:solidFill>
              </a:rPr>
              <a:t>Stopa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inflacije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koja</a:t>
            </a:r>
            <a:r>
              <a:rPr lang="en-US" altLang="sr-Latn-RS" sz="2400" dirty="0">
                <a:solidFill>
                  <a:prstClr val="black"/>
                </a:solidFill>
              </a:rPr>
              <a:t> se </a:t>
            </a:r>
            <a:r>
              <a:rPr lang="en-US" altLang="sr-Latn-RS" sz="2400" dirty="0" err="1">
                <a:solidFill>
                  <a:prstClr val="black"/>
                </a:solidFill>
              </a:rPr>
              <a:t>očekuje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i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ugrađuje</a:t>
            </a:r>
            <a:r>
              <a:rPr lang="en-US" altLang="sr-Latn-RS" sz="2400" dirty="0">
                <a:solidFill>
                  <a:prstClr val="black"/>
                </a:solidFill>
              </a:rPr>
              <a:t> u </a:t>
            </a:r>
            <a:r>
              <a:rPr lang="en-US" altLang="sr-Latn-RS" sz="2400" dirty="0" err="1">
                <a:solidFill>
                  <a:prstClr val="black"/>
                </a:solidFill>
              </a:rPr>
              <a:t>ugovore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i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neformalne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sporazume</a:t>
            </a:r>
            <a:r>
              <a:rPr lang="en-US" altLang="sr-Latn-RS" sz="2400" dirty="0">
                <a:solidFill>
                  <a:prstClr val="black"/>
                </a:solidFill>
              </a:rPr>
              <a:t> je </a:t>
            </a:r>
            <a:r>
              <a:rPr lang="hr-HR" altLang="sr-Latn-RS" sz="2400" i="1" dirty="0">
                <a:solidFill>
                  <a:prstClr val="black"/>
                </a:solidFill>
              </a:rPr>
              <a:t>očekivana</a:t>
            </a:r>
            <a:r>
              <a:rPr lang="hr-HR" altLang="sr-Latn-RS" sz="2400" dirty="0">
                <a:solidFill>
                  <a:prstClr val="black"/>
                </a:solidFill>
              </a:rPr>
              <a:t>, </a:t>
            </a:r>
            <a:r>
              <a:rPr lang="en-US" altLang="sr-Latn-RS" sz="2400" dirty="0" err="1">
                <a:solidFill>
                  <a:prstClr val="black"/>
                </a:solidFill>
              </a:rPr>
              <a:t>inercijska</a:t>
            </a:r>
            <a:r>
              <a:rPr lang="hr-HR" altLang="sr-Latn-RS" sz="2400" dirty="0">
                <a:solidFill>
                  <a:prstClr val="black"/>
                </a:solidFill>
              </a:rPr>
              <a:t>,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stopa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inflacije</a:t>
            </a:r>
            <a:r>
              <a:rPr lang="en-US" altLang="sr-Latn-RS" sz="2400" dirty="0">
                <a:solidFill>
                  <a:prstClr val="black"/>
                </a:solidFill>
              </a:rPr>
              <a:t> (</a:t>
            </a:r>
            <a:r>
              <a:rPr lang="en-US" altLang="sr-Latn-RS" sz="2400" dirty="0" err="1">
                <a:solidFill>
                  <a:prstClr val="black"/>
                </a:solidFill>
              </a:rPr>
              <a:t>bez</a:t>
            </a:r>
            <a:r>
              <a:rPr lang="en-US" altLang="sr-Latn-RS" sz="2400" dirty="0">
                <a:solidFill>
                  <a:prstClr val="black"/>
                </a:solidFill>
              </a:rPr>
              <a:t> </a:t>
            </a:r>
            <a:r>
              <a:rPr lang="en-US" altLang="sr-Latn-RS" sz="2400" dirty="0" err="1">
                <a:solidFill>
                  <a:prstClr val="black"/>
                </a:solidFill>
              </a:rPr>
              <a:t>šoka</a:t>
            </a:r>
            <a:r>
              <a:rPr lang="en-US" altLang="sr-Latn-RS" sz="2400" dirty="0">
                <a:solidFill>
                  <a:prstClr val="black"/>
                </a:solidFill>
              </a:rPr>
              <a:t>)</a:t>
            </a:r>
            <a:endParaRPr lang="hr-HR" altLang="sr-Latn-RS" sz="2400" dirty="0">
              <a:solidFill>
                <a:prstClr val="black"/>
              </a:solidFill>
            </a:endParaRPr>
          </a:p>
          <a:p>
            <a:pPr lvl="1"/>
            <a:r>
              <a:rPr lang="hr-HR" altLang="sr-Latn-RS" sz="2400" dirty="0">
                <a:solidFill>
                  <a:prstClr val="black"/>
                </a:solidFill>
              </a:rPr>
              <a:t>Očekivana stopa inflacije traje dok neki šok ne uzrokuje njezino kretanje prema gore ili dolje</a:t>
            </a:r>
            <a:endParaRPr lang="en-US" altLang="sr-Latn-RS" sz="2400" dirty="0">
              <a:solidFill>
                <a:prstClr val="black"/>
              </a:solidFill>
            </a:endParaRPr>
          </a:p>
          <a:p>
            <a:pPr lvl="1"/>
            <a:r>
              <a:rPr lang="hr-HR" sz="2400" i="1" dirty="0">
                <a:solidFill>
                  <a:prstClr val="black"/>
                </a:solidFill>
              </a:rPr>
              <a:t>Stopa temeljne inflacije </a:t>
            </a:r>
            <a:r>
              <a:rPr lang="hr-HR" sz="2400" dirty="0">
                <a:solidFill>
                  <a:prstClr val="black"/>
                </a:solidFill>
              </a:rPr>
              <a:t>– stopa inflacije bez </a:t>
            </a:r>
            <a:r>
              <a:rPr lang="hr-HR" sz="2400" dirty="0" err="1">
                <a:solidFill>
                  <a:prstClr val="black"/>
                </a:solidFill>
              </a:rPr>
              <a:t>volatilnih</a:t>
            </a:r>
            <a:r>
              <a:rPr lang="hr-HR" sz="2400" dirty="0">
                <a:solidFill>
                  <a:prstClr val="black"/>
                </a:solidFill>
              </a:rPr>
              <a:t> elemenata poput cijena hrane i energije</a:t>
            </a:r>
            <a:endParaRPr lang="hr-HR" sz="2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57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/>
              <a:t>Inflacija potražnje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655050" cy="49244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sr-Latn-RS" dirty="0" err="1"/>
              <a:t>Inflacija</a:t>
            </a:r>
            <a:r>
              <a:rPr lang="en-US" altLang="sr-Latn-RS" dirty="0"/>
              <a:t> </a:t>
            </a:r>
            <a:r>
              <a:rPr lang="en-US" altLang="sr-Latn-RS" dirty="0" err="1"/>
              <a:t>potražnje</a:t>
            </a:r>
            <a:r>
              <a:rPr lang="en-US" altLang="sr-Latn-RS" dirty="0"/>
              <a:t> se </a:t>
            </a:r>
            <a:r>
              <a:rPr lang="en-US" altLang="sr-Latn-RS" dirty="0" err="1"/>
              <a:t>javlja</a:t>
            </a:r>
            <a:r>
              <a:rPr lang="en-US" altLang="sr-Latn-RS" dirty="0"/>
              <a:t> </a:t>
            </a:r>
            <a:r>
              <a:rPr lang="en-US" altLang="sr-Latn-RS" dirty="0" err="1"/>
              <a:t>kad</a:t>
            </a:r>
            <a:r>
              <a:rPr lang="en-US" altLang="sr-Latn-RS" dirty="0"/>
              <a:t> </a:t>
            </a:r>
            <a:r>
              <a:rPr lang="en-US" altLang="sr-Latn-RS" dirty="0" err="1"/>
              <a:t>agregatna</a:t>
            </a:r>
            <a:r>
              <a:rPr lang="en-US" altLang="sr-Latn-RS" dirty="0"/>
              <a:t> </a:t>
            </a:r>
            <a:r>
              <a:rPr lang="en-US" altLang="sr-Latn-RS" dirty="0" err="1"/>
              <a:t>potražnja</a:t>
            </a:r>
            <a:r>
              <a:rPr lang="en-US" altLang="sr-Latn-RS" dirty="0"/>
              <a:t> </a:t>
            </a:r>
            <a:r>
              <a:rPr lang="en-US" altLang="sr-Latn-RS" dirty="0" err="1"/>
              <a:t>raste</a:t>
            </a:r>
            <a:r>
              <a:rPr lang="en-US" altLang="sr-Latn-RS" dirty="0"/>
              <a:t> </a:t>
            </a:r>
            <a:r>
              <a:rPr lang="en-US" altLang="sr-Latn-RS" dirty="0" err="1"/>
              <a:t>brže</a:t>
            </a:r>
            <a:r>
              <a:rPr lang="en-US" altLang="sr-Latn-RS" dirty="0"/>
              <a:t> od </a:t>
            </a:r>
            <a:r>
              <a:rPr lang="en-US" altLang="sr-Latn-RS" dirty="0" err="1"/>
              <a:t>proizvodnog</a:t>
            </a:r>
            <a:r>
              <a:rPr lang="en-US" altLang="sr-Latn-RS" dirty="0"/>
              <a:t> </a:t>
            </a:r>
            <a:r>
              <a:rPr lang="en-US" altLang="sr-Latn-RS" dirty="0" err="1"/>
              <a:t>potencijala</a:t>
            </a:r>
            <a:r>
              <a:rPr lang="en-US" altLang="sr-Latn-RS" dirty="0"/>
              <a:t> </a:t>
            </a:r>
            <a:r>
              <a:rPr lang="en-US" altLang="sr-Latn-RS" dirty="0" err="1"/>
              <a:t>ekonomije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povlači</a:t>
            </a:r>
            <a:r>
              <a:rPr lang="en-US" altLang="sr-Latn-RS" dirty="0"/>
              <a:t> </a:t>
            </a:r>
            <a:r>
              <a:rPr lang="en-US" altLang="sr-Latn-RS" dirty="0" err="1"/>
              <a:t>cijene</a:t>
            </a:r>
            <a:r>
              <a:rPr lang="en-US" altLang="sr-Latn-RS" dirty="0"/>
              <a:t> </a:t>
            </a:r>
            <a:r>
              <a:rPr lang="en-US" altLang="sr-Latn-RS" dirty="0" err="1"/>
              <a:t>prema</a:t>
            </a:r>
            <a:r>
              <a:rPr lang="en-US" altLang="sr-Latn-RS" dirty="0"/>
              <a:t> gore </a:t>
            </a:r>
            <a:r>
              <a:rPr lang="en-US" altLang="sr-Latn-RS" dirty="0" err="1"/>
              <a:t>kako</a:t>
            </a:r>
            <a:r>
              <a:rPr lang="en-US" altLang="sr-Latn-RS" dirty="0"/>
              <a:t> bi se </a:t>
            </a:r>
            <a:r>
              <a:rPr lang="en-US" altLang="sr-Latn-RS" dirty="0" err="1"/>
              <a:t>izjednačile</a:t>
            </a:r>
            <a:r>
              <a:rPr lang="en-US" altLang="sr-Latn-RS" dirty="0"/>
              <a:t> </a:t>
            </a:r>
            <a:r>
              <a:rPr lang="en-US" altLang="sr-Latn-RS" dirty="0" err="1"/>
              <a:t>agregatna</a:t>
            </a:r>
            <a:r>
              <a:rPr lang="en-US" altLang="sr-Latn-RS" dirty="0"/>
              <a:t> </a:t>
            </a:r>
            <a:r>
              <a:rPr lang="en-US" altLang="sr-Latn-RS" dirty="0" err="1"/>
              <a:t>ponuda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agregatna</a:t>
            </a:r>
            <a:r>
              <a:rPr lang="en-US" altLang="sr-Latn-RS" dirty="0"/>
              <a:t> </a:t>
            </a:r>
            <a:r>
              <a:rPr lang="en-US" altLang="sr-Latn-RS" dirty="0" err="1"/>
              <a:t>potražnja</a:t>
            </a:r>
            <a:r>
              <a:rPr lang="en-US" altLang="sr-Latn-RS" dirty="0"/>
              <a:t>.</a:t>
            </a:r>
            <a:endParaRPr lang="hr-HR" altLang="sr-Latn-RS" dirty="0"/>
          </a:p>
          <a:p>
            <a:pPr eaLnBrk="1" hangingPunct="1"/>
            <a:r>
              <a:rPr lang="hr-HR" altLang="sr-Latn-RS" dirty="0"/>
              <a:t>Kako nezaposlenost pada i radnici postaju oskudni resurs, nadnice se povećavaju te se inflatorni proces ubrzava</a:t>
            </a:r>
          </a:p>
          <a:p>
            <a:pPr eaLnBrk="1" hangingPunct="1"/>
            <a:r>
              <a:rPr lang="hr-HR" altLang="sr-Latn-RS" dirty="0"/>
              <a:t>Deficitarno trošenje države i oslanjanje na tiskanje novca za financiranje deficita</a:t>
            </a: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710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600200" y="1600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600200" y="51054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876800" y="1600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3708400" y="2362200"/>
            <a:ext cx="1778000" cy="2133600"/>
          </a:xfrm>
          <a:custGeom>
            <a:avLst/>
            <a:gdLst>
              <a:gd name="T0" fmla="*/ 2147483647 w 1120"/>
              <a:gd name="T1" fmla="*/ 0 h 1344"/>
              <a:gd name="T2" fmla="*/ 2147483647 w 1120"/>
              <a:gd name="T3" fmla="*/ 2147483647 h 1344"/>
              <a:gd name="T4" fmla="*/ 2147483647 w 1120"/>
              <a:gd name="T5" fmla="*/ 2147483647 h 1344"/>
              <a:gd name="T6" fmla="*/ 2147483647 w 1120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0" h="1344">
                <a:moveTo>
                  <a:pt x="16" y="0"/>
                </a:moveTo>
                <a:cubicBezTo>
                  <a:pt x="8" y="136"/>
                  <a:pt x="0" y="272"/>
                  <a:pt x="64" y="432"/>
                </a:cubicBezTo>
                <a:cubicBezTo>
                  <a:pt x="128" y="592"/>
                  <a:pt x="224" y="808"/>
                  <a:pt x="400" y="960"/>
                </a:cubicBezTo>
                <a:cubicBezTo>
                  <a:pt x="576" y="1112"/>
                  <a:pt x="1000" y="1280"/>
                  <a:pt x="1120" y="1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4191000" y="1828800"/>
            <a:ext cx="1524000" cy="1828800"/>
          </a:xfrm>
          <a:custGeom>
            <a:avLst/>
            <a:gdLst>
              <a:gd name="T0" fmla="*/ 0 w 960"/>
              <a:gd name="T1" fmla="*/ 0 h 1152"/>
              <a:gd name="T2" fmla="*/ 2147483647 w 960"/>
              <a:gd name="T3" fmla="*/ 2147483647 h 1152"/>
              <a:gd name="T4" fmla="*/ 2147483647 w 960"/>
              <a:gd name="T5" fmla="*/ 2147483647 h 1152"/>
              <a:gd name="T6" fmla="*/ 2147483647 w 960"/>
              <a:gd name="T7" fmla="*/ 2147483647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0" h="1152">
                <a:moveTo>
                  <a:pt x="0" y="0"/>
                </a:moveTo>
                <a:cubicBezTo>
                  <a:pt x="0" y="112"/>
                  <a:pt x="0" y="224"/>
                  <a:pt x="96" y="384"/>
                </a:cubicBezTo>
                <a:cubicBezTo>
                  <a:pt x="192" y="544"/>
                  <a:pt x="432" y="832"/>
                  <a:pt x="576" y="960"/>
                </a:cubicBezTo>
                <a:cubicBezTo>
                  <a:pt x="720" y="1088"/>
                  <a:pt x="840" y="1120"/>
                  <a:pt x="960" y="1152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3733800" y="2514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5181600" y="3581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486400" y="5172075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Q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41925" y="438467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699125" y="3470275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AD’</a:t>
            </a:r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4191000" y="2133600"/>
            <a:ext cx="1143000" cy="2781300"/>
          </a:xfrm>
          <a:custGeom>
            <a:avLst/>
            <a:gdLst>
              <a:gd name="T0" fmla="*/ 0 w 720"/>
              <a:gd name="T1" fmla="*/ 2147483647 h 1752"/>
              <a:gd name="T2" fmla="*/ 2147483647 w 720"/>
              <a:gd name="T3" fmla="*/ 2147483647 h 1752"/>
              <a:gd name="T4" fmla="*/ 2147483647 w 720"/>
              <a:gd name="T5" fmla="*/ 0 h 1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0" h="1752">
                <a:moveTo>
                  <a:pt x="0" y="1584"/>
                </a:moveTo>
                <a:cubicBezTo>
                  <a:pt x="132" y="1668"/>
                  <a:pt x="264" y="1752"/>
                  <a:pt x="384" y="1488"/>
                </a:cubicBezTo>
                <a:cubicBezTo>
                  <a:pt x="504" y="1224"/>
                  <a:pt x="612" y="612"/>
                  <a:pt x="72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937125" y="38512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E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089525" y="293687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E’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193925" y="5070475"/>
            <a:ext cx="255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Realna proizvodnja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rot="-5414926">
            <a:off x="296069" y="3128169"/>
            <a:ext cx="184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hr-HR" altLang="sr-Latn-RS" sz="2400">
                <a:latin typeface="Times New Roman" pitchFamily="18" charset="0"/>
              </a:rPr>
              <a:t>Razina cijena</a:t>
            </a:r>
            <a:endParaRPr lang="en-US" altLang="sr-Latn-RS" sz="2400">
              <a:latin typeface="Times New Roman" pitchFamily="18" charset="0"/>
            </a:endParaRPr>
          </a:p>
        </p:txBody>
      </p:sp>
      <p:cxnSp>
        <p:nvCxnSpPr>
          <p:cNvPr id="3" name="Ravni poveznik 2"/>
          <p:cNvCxnSpPr/>
          <p:nvPr/>
        </p:nvCxnSpPr>
        <p:spPr>
          <a:xfrm flipH="1">
            <a:off x="1600200" y="3352800"/>
            <a:ext cx="34893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H="1">
            <a:off x="1600200" y="4221163"/>
            <a:ext cx="3276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139825" y="1262063"/>
            <a:ext cx="355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hr-HR" altLang="sr-Latn-RS" sz="2400">
                <a:latin typeface="Times New Roman" pitchFamily="18" charset="0"/>
              </a:rPr>
              <a:t>P</a:t>
            </a:r>
            <a:endParaRPr lang="en-US" altLang="sr-Latn-RS" sz="2400">
              <a:latin typeface="Times New Roman" pitchFamily="18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054600" y="1133475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Qp</a:t>
            </a:r>
          </a:p>
        </p:txBody>
      </p:sp>
    </p:spTree>
    <p:extLst>
      <p:ext uri="{BB962C8B-B14F-4D97-AF65-F5344CB8AC3E}">
        <p14:creationId xmlns:p14="http://schemas.microsoft.com/office/powerpoint/2010/main" val="23302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nimBg="1"/>
      <p:bldP spid="11269" grpId="0" animBg="1"/>
      <p:bldP spid="11270" grpId="0" animBg="1"/>
      <p:bldP spid="11272" grpId="0" animBg="1"/>
      <p:bldP spid="11273" grpId="0" animBg="1"/>
      <p:bldP spid="11274" grpId="0" animBg="1"/>
      <p:bldP spid="11275" grpId="0" autoUpdateAnimBg="0"/>
      <p:bldP spid="11276" grpId="0" autoUpdateAnimBg="0"/>
      <p:bldP spid="11277" grpId="0" autoUpdateAnimBg="0"/>
      <p:bldP spid="11278" grpId="0" animBg="1"/>
      <p:bldP spid="11279" grpId="0" autoUpdateAnimBg="0"/>
      <p:bldP spid="11280" grpId="0" autoUpdateAnimBg="0"/>
      <p:bldP spid="11281" grpId="0" autoUpdateAnimBg="0"/>
      <p:bldP spid="11282" grpId="0" autoUpdateAnimBg="0"/>
      <p:bldP spid="21" grpId="0" autoUpdateAnimBg="0"/>
      <p:bldP spid="2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sr-Latn-RS" sz="4000"/>
              <a:t>Inflacija troškova (ponude)</a:t>
            </a:r>
            <a:r>
              <a:rPr lang="hr-HR" altLang="sr-Latn-RS" sz="4000"/>
              <a:t> i stagflacija</a:t>
            </a:r>
            <a:endParaRPr lang="en-US" altLang="sr-Latn-R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556717"/>
            <a:ext cx="8569325" cy="54006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sr-Latn-RS" sz="2400" dirty="0" err="1"/>
              <a:t>Inflacija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proizlazi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rastućih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troškova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tijekom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razdoblja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visoke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nezaposlenosti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nepotpunog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iskorištavanja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sredstava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zove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inflacija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troškova</a:t>
            </a:r>
            <a:r>
              <a:rPr lang="en-US" altLang="sr-Latn-RS" sz="2400" dirty="0"/>
              <a:t>. </a:t>
            </a:r>
            <a:endParaRPr lang="hr-HR" altLang="sr-Latn-RS" sz="2400" dirty="0"/>
          </a:p>
          <a:p>
            <a:pPr eaLnBrk="1" hangingPunct="1"/>
            <a:r>
              <a:rPr lang="en-US" altLang="sr-Latn-RS" sz="2400" dirty="0" err="1"/>
              <a:t>Uvjetovana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rastom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cijena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nadnica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iznenadnim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šokovima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sferi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proizvodnje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cijenama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inputa</a:t>
            </a:r>
            <a:r>
              <a:rPr lang="en-US" altLang="sr-Latn-RS" sz="2400" dirty="0"/>
              <a:t>).</a:t>
            </a:r>
            <a:endParaRPr lang="hr-HR" altLang="sr-Latn-RS" sz="2400" dirty="0"/>
          </a:p>
          <a:p>
            <a:pPr eaLnBrk="1" hangingPunct="1"/>
            <a:r>
              <a:rPr lang="hr-HR" altLang="sr-Latn-RS" sz="2400" dirty="0"/>
              <a:t>Dovodi do gospodarskog usporavanja i sindroma stagflacije (stagnacija s inflacijom)</a:t>
            </a:r>
          </a:p>
          <a:p>
            <a:pPr eaLnBrk="1" hangingPunct="1"/>
            <a:r>
              <a:rPr lang="hr-HR" altLang="sr-Latn-RS" sz="2400" dirty="0"/>
              <a:t>Dva cilja (niska inflacija i niska nezaposlenost) i jedan instrument (AD) </a:t>
            </a:r>
          </a:p>
          <a:p>
            <a:pPr eaLnBrk="1" hangingPunct="1"/>
            <a:r>
              <a:rPr lang="hr-HR" altLang="sr-Latn-RS" sz="2400" dirty="0"/>
              <a:t>Slika 30-6. Porast troškova i stagflacija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51288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2286000" y="1752600"/>
            <a:ext cx="1588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286000" y="5257800"/>
            <a:ext cx="41894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5486400" y="1635125"/>
            <a:ext cx="15875" cy="3622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rot="874669">
            <a:off x="4648200" y="3200400"/>
            <a:ext cx="1463675" cy="155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rot="1002570">
            <a:off x="4572000" y="2438400"/>
            <a:ext cx="1844675" cy="171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rot="1072019">
            <a:off x="4627563" y="1635125"/>
            <a:ext cx="2093912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4448175" y="3279775"/>
            <a:ext cx="2163763" cy="900113"/>
          </a:xfrm>
          <a:custGeom>
            <a:avLst/>
            <a:gdLst>
              <a:gd name="T0" fmla="*/ 0 w 1289"/>
              <a:gd name="T1" fmla="*/ 2147483647 h 567"/>
              <a:gd name="T2" fmla="*/ 2147483647 w 1289"/>
              <a:gd name="T3" fmla="*/ 2147483647 h 567"/>
              <a:gd name="T4" fmla="*/ 2147483647 w 1289"/>
              <a:gd name="T5" fmla="*/ 2147483647 h 567"/>
              <a:gd name="T6" fmla="*/ 2147483647 w 1289"/>
              <a:gd name="T7" fmla="*/ 2147483647 h 567"/>
              <a:gd name="T8" fmla="*/ 2147483647 w 1289"/>
              <a:gd name="T9" fmla="*/ 2147483647 h 567"/>
              <a:gd name="T10" fmla="*/ 2147483647 w 1289"/>
              <a:gd name="T11" fmla="*/ 2147483647 h 567"/>
              <a:gd name="T12" fmla="*/ 2147483647 w 1289"/>
              <a:gd name="T13" fmla="*/ 2147483647 h 567"/>
              <a:gd name="T14" fmla="*/ 2147483647 w 1289"/>
              <a:gd name="T15" fmla="*/ 0 h 5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89" h="567">
                <a:moveTo>
                  <a:pt x="0" y="567"/>
                </a:moveTo>
                <a:cubicBezTo>
                  <a:pt x="192" y="567"/>
                  <a:pt x="385" y="567"/>
                  <a:pt x="577" y="567"/>
                </a:cubicBezTo>
                <a:cubicBezTo>
                  <a:pt x="655" y="567"/>
                  <a:pt x="733" y="567"/>
                  <a:pt x="811" y="567"/>
                </a:cubicBezTo>
                <a:cubicBezTo>
                  <a:pt x="917" y="532"/>
                  <a:pt x="957" y="414"/>
                  <a:pt x="1044" y="356"/>
                </a:cubicBezTo>
                <a:cubicBezTo>
                  <a:pt x="1059" y="308"/>
                  <a:pt x="1097" y="270"/>
                  <a:pt x="1133" y="234"/>
                </a:cubicBezTo>
                <a:cubicBezTo>
                  <a:pt x="1155" y="167"/>
                  <a:pt x="1204" y="146"/>
                  <a:pt x="1233" y="89"/>
                </a:cubicBezTo>
                <a:cubicBezTo>
                  <a:pt x="1259" y="37"/>
                  <a:pt x="1225" y="72"/>
                  <a:pt x="1266" y="22"/>
                </a:cubicBezTo>
                <a:cubicBezTo>
                  <a:pt x="1273" y="14"/>
                  <a:pt x="1289" y="0"/>
                  <a:pt x="128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4394200" y="2320925"/>
            <a:ext cx="2163763" cy="900113"/>
          </a:xfrm>
          <a:custGeom>
            <a:avLst/>
            <a:gdLst>
              <a:gd name="T0" fmla="*/ 0 w 1289"/>
              <a:gd name="T1" fmla="*/ 2147483647 h 567"/>
              <a:gd name="T2" fmla="*/ 2147483647 w 1289"/>
              <a:gd name="T3" fmla="*/ 2147483647 h 567"/>
              <a:gd name="T4" fmla="*/ 2147483647 w 1289"/>
              <a:gd name="T5" fmla="*/ 2147483647 h 567"/>
              <a:gd name="T6" fmla="*/ 2147483647 w 1289"/>
              <a:gd name="T7" fmla="*/ 2147483647 h 567"/>
              <a:gd name="T8" fmla="*/ 2147483647 w 1289"/>
              <a:gd name="T9" fmla="*/ 2147483647 h 567"/>
              <a:gd name="T10" fmla="*/ 2147483647 w 1289"/>
              <a:gd name="T11" fmla="*/ 2147483647 h 567"/>
              <a:gd name="T12" fmla="*/ 2147483647 w 1289"/>
              <a:gd name="T13" fmla="*/ 2147483647 h 567"/>
              <a:gd name="T14" fmla="*/ 2147483647 w 1289"/>
              <a:gd name="T15" fmla="*/ 0 h 5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89" h="567">
                <a:moveTo>
                  <a:pt x="0" y="567"/>
                </a:moveTo>
                <a:cubicBezTo>
                  <a:pt x="192" y="567"/>
                  <a:pt x="385" y="567"/>
                  <a:pt x="577" y="567"/>
                </a:cubicBezTo>
                <a:cubicBezTo>
                  <a:pt x="655" y="567"/>
                  <a:pt x="733" y="567"/>
                  <a:pt x="811" y="567"/>
                </a:cubicBezTo>
                <a:cubicBezTo>
                  <a:pt x="917" y="532"/>
                  <a:pt x="957" y="414"/>
                  <a:pt x="1044" y="356"/>
                </a:cubicBezTo>
                <a:cubicBezTo>
                  <a:pt x="1059" y="308"/>
                  <a:pt x="1097" y="270"/>
                  <a:pt x="1133" y="234"/>
                </a:cubicBezTo>
                <a:cubicBezTo>
                  <a:pt x="1155" y="167"/>
                  <a:pt x="1204" y="146"/>
                  <a:pt x="1233" y="89"/>
                </a:cubicBezTo>
                <a:cubicBezTo>
                  <a:pt x="1259" y="37"/>
                  <a:pt x="1225" y="72"/>
                  <a:pt x="1266" y="22"/>
                </a:cubicBezTo>
                <a:cubicBezTo>
                  <a:pt x="1273" y="14"/>
                  <a:pt x="1289" y="0"/>
                  <a:pt x="128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3733800" y="1482725"/>
            <a:ext cx="2824163" cy="879475"/>
          </a:xfrm>
          <a:custGeom>
            <a:avLst/>
            <a:gdLst>
              <a:gd name="T0" fmla="*/ 0 w 1289"/>
              <a:gd name="T1" fmla="*/ 2147483647 h 567"/>
              <a:gd name="T2" fmla="*/ 2147483647 w 1289"/>
              <a:gd name="T3" fmla="*/ 2147483647 h 567"/>
              <a:gd name="T4" fmla="*/ 2147483647 w 1289"/>
              <a:gd name="T5" fmla="*/ 2147483647 h 567"/>
              <a:gd name="T6" fmla="*/ 2147483647 w 1289"/>
              <a:gd name="T7" fmla="*/ 2147483647 h 567"/>
              <a:gd name="T8" fmla="*/ 2147483647 w 1289"/>
              <a:gd name="T9" fmla="*/ 2147483647 h 567"/>
              <a:gd name="T10" fmla="*/ 2147483647 w 1289"/>
              <a:gd name="T11" fmla="*/ 2147483647 h 567"/>
              <a:gd name="T12" fmla="*/ 2147483647 w 1289"/>
              <a:gd name="T13" fmla="*/ 2147483647 h 567"/>
              <a:gd name="T14" fmla="*/ 2147483647 w 1289"/>
              <a:gd name="T15" fmla="*/ 0 h 5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89" h="567">
                <a:moveTo>
                  <a:pt x="0" y="567"/>
                </a:moveTo>
                <a:cubicBezTo>
                  <a:pt x="192" y="567"/>
                  <a:pt x="385" y="567"/>
                  <a:pt x="577" y="567"/>
                </a:cubicBezTo>
                <a:cubicBezTo>
                  <a:pt x="655" y="567"/>
                  <a:pt x="733" y="567"/>
                  <a:pt x="811" y="567"/>
                </a:cubicBezTo>
                <a:cubicBezTo>
                  <a:pt x="917" y="532"/>
                  <a:pt x="957" y="414"/>
                  <a:pt x="1044" y="356"/>
                </a:cubicBezTo>
                <a:cubicBezTo>
                  <a:pt x="1059" y="308"/>
                  <a:pt x="1097" y="270"/>
                  <a:pt x="1133" y="234"/>
                </a:cubicBezTo>
                <a:cubicBezTo>
                  <a:pt x="1155" y="167"/>
                  <a:pt x="1204" y="146"/>
                  <a:pt x="1233" y="89"/>
                </a:cubicBezTo>
                <a:cubicBezTo>
                  <a:pt x="1259" y="37"/>
                  <a:pt x="1225" y="72"/>
                  <a:pt x="1266" y="22"/>
                </a:cubicBezTo>
                <a:cubicBezTo>
                  <a:pt x="1273" y="14"/>
                  <a:pt x="1289" y="0"/>
                  <a:pt x="128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983288" y="46482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283325" y="3962400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AD’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657975" y="327660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AD’’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29063" y="39624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AS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848100" y="2971800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AS’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553200" y="1524000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AS’’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302250" y="10668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Qp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916363" y="5260959"/>
            <a:ext cx="2559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 err="1">
                <a:latin typeface="Times New Roman" pitchFamily="18" charset="0"/>
              </a:rPr>
              <a:t>Realna</a:t>
            </a:r>
            <a:r>
              <a:rPr lang="en-US" altLang="sr-Latn-RS" sz="2400" dirty="0">
                <a:latin typeface="Times New Roman" pitchFamily="18" charset="0"/>
              </a:rPr>
              <a:t> </a:t>
            </a:r>
            <a:r>
              <a:rPr lang="en-US" altLang="sr-Latn-RS" sz="2400" dirty="0" err="1">
                <a:latin typeface="Times New Roman" pitchFamily="18" charset="0"/>
              </a:rPr>
              <a:t>proizvodnja</a:t>
            </a:r>
            <a:endParaRPr lang="en-US" altLang="sr-Latn-RS" sz="2400" dirty="0">
              <a:latin typeface="Times New Roman" pitchFamily="18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383060" y="764704"/>
            <a:ext cx="1028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 err="1">
                <a:latin typeface="Times New Roman" pitchFamily="18" charset="0"/>
              </a:rPr>
              <a:t>Razina</a:t>
            </a:r>
            <a:endParaRPr lang="en-US" altLang="sr-Latn-RS" sz="2400" dirty="0">
              <a:latin typeface="Times New Roman" pitchFamily="18" charset="0"/>
            </a:endParaRPr>
          </a:p>
          <a:p>
            <a:r>
              <a:rPr lang="en-US" altLang="sr-Latn-RS" sz="2400" dirty="0" err="1">
                <a:latin typeface="Times New Roman" pitchFamily="18" charset="0"/>
              </a:rPr>
              <a:t>cijena</a:t>
            </a:r>
            <a:endParaRPr lang="en-US" altLang="sr-Latn-RS" sz="2400" dirty="0">
              <a:latin typeface="Times New Roman" pitchFamily="18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465763" y="37338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459413" y="2743200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E’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5453063" y="182880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E’’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1960563" y="39624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P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914400" y="2997200"/>
            <a:ext cx="133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>
                <a:latin typeface="Times New Roman" pitchFamily="18" charset="0"/>
              </a:rPr>
              <a:t>P’=1,0</a:t>
            </a:r>
            <a:r>
              <a:rPr lang="hr-HR" altLang="sr-Latn-RS" sz="2400" dirty="0">
                <a:latin typeface="Times New Roman" pitchFamily="18" charset="0"/>
              </a:rPr>
              <a:t>3</a:t>
            </a:r>
            <a:r>
              <a:rPr lang="en-US" altLang="sr-Latn-RS" sz="2400" dirty="0">
                <a:latin typeface="Times New Roman" pitchFamily="18" charset="0"/>
              </a:rPr>
              <a:t>P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66725" y="1752600"/>
            <a:ext cx="17295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>
                <a:latin typeface="Times New Roman" pitchFamily="18" charset="0"/>
              </a:rPr>
              <a:t>P’’</a:t>
            </a:r>
            <a:r>
              <a:rPr lang="hr-HR" altLang="sr-Latn-RS" sz="2400" dirty="0">
                <a:latin typeface="Times New Roman" pitchFamily="18" charset="0"/>
              </a:rPr>
              <a:t>=(1,03)P</a:t>
            </a:r>
            <a:r>
              <a:rPr lang="en-US" altLang="sr-Latn-RS" sz="2400" dirty="0">
                <a:latin typeface="Times New Roman" pitchFamily="18" charset="0"/>
              </a:rPr>
              <a:t>’</a:t>
            </a:r>
            <a:endParaRPr lang="hr-HR" altLang="sr-Latn-RS" sz="2400" dirty="0">
              <a:latin typeface="Times New Roman" pitchFamily="18" charset="0"/>
            </a:endParaRPr>
          </a:p>
          <a:p>
            <a:r>
              <a:rPr lang="hr-HR" altLang="sr-Latn-RS" sz="2400" dirty="0">
                <a:latin typeface="Times New Roman" pitchFamily="18" charset="0"/>
              </a:rPr>
              <a:t>=(1,03)</a:t>
            </a:r>
            <a:r>
              <a:rPr lang="hr-HR" altLang="sr-Latn-RS" sz="2400" baseline="30000" dirty="0">
                <a:latin typeface="Times New Roman" pitchFamily="18" charset="0"/>
              </a:rPr>
              <a:t>2</a:t>
            </a:r>
            <a:r>
              <a:rPr lang="hr-HR" altLang="sr-Latn-RS" sz="2400" dirty="0">
                <a:latin typeface="Times New Roman" pitchFamily="18" charset="0"/>
              </a:rPr>
              <a:t>P</a:t>
            </a:r>
            <a:endParaRPr lang="en-US" altLang="sr-Latn-RS" sz="2400" dirty="0">
              <a:latin typeface="Times New Roman" pitchFamily="18" charset="0"/>
            </a:endParaRP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H="1">
            <a:off x="2286000" y="4114800"/>
            <a:ext cx="3200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H="1">
            <a:off x="2286000" y="3200400"/>
            <a:ext cx="3200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 flipH="1">
            <a:off x="2286000" y="2286000"/>
            <a:ext cx="3200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3962988" y="1922462"/>
            <a:ext cx="894173" cy="15827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625644" y="2336636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>
                <a:latin typeface="Times New Roman" pitchFamily="18" charset="0"/>
              </a:rPr>
              <a:t>E’’’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36925" y="1489075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>
                <a:latin typeface="Times New Roman" pitchFamily="18" charset="0"/>
              </a:rPr>
              <a:t>AD’’’</a:t>
            </a:r>
          </a:p>
        </p:txBody>
      </p:sp>
      <p:sp>
        <p:nvSpPr>
          <p:cNvPr id="101408" name="Naslov 1"/>
          <p:cNvSpPr txBox="1">
            <a:spLocks/>
          </p:cNvSpPr>
          <p:nvPr/>
        </p:nvSpPr>
        <p:spPr bwMode="auto">
          <a:xfrm>
            <a:off x="0" y="-46038"/>
            <a:ext cx="8229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r-HR" sz="4400" dirty="0">
                <a:latin typeface="Calibri" pitchFamily="34" charset="0"/>
              </a:rPr>
              <a:t>Inflacija troškova</a:t>
            </a:r>
          </a:p>
        </p:txBody>
      </p:sp>
      <p:sp>
        <p:nvSpPr>
          <p:cNvPr id="101409" name="Pravokutnik 1"/>
          <p:cNvSpPr>
            <a:spLocks noChangeArrowheads="1"/>
          </p:cNvSpPr>
          <p:nvPr/>
        </p:nvSpPr>
        <p:spPr bwMode="auto">
          <a:xfrm>
            <a:off x="1625624" y="5876925"/>
            <a:ext cx="5754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hr-HR" sz="2400" dirty="0"/>
              <a:t>Slika 30-7. Proces očekivane inflacije </a:t>
            </a:r>
          </a:p>
        </p:txBody>
      </p:sp>
    </p:spTree>
    <p:extLst>
      <p:ext uri="{BB962C8B-B14F-4D97-AF65-F5344CB8AC3E}">
        <p14:creationId xmlns:p14="http://schemas.microsoft.com/office/powerpoint/2010/main" val="156059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2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2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7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2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2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1" grpId="0" animBg="1"/>
      <p:bldP spid="14342" grpId="0" animBg="1"/>
      <p:bldP spid="14343" grpId="0" animBg="1"/>
      <p:bldP spid="14345" grpId="0" animBg="1"/>
      <p:bldP spid="14346" grpId="0" animBg="1"/>
      <p:bldP spid="14347" grpId="0" animBg="1"/>
      <p:bldP spid="14348" grpId="0" autoUpdateAnimBg="0"/>
      <p:bldP spid="14349" grpId="0" autoUpdateAnimBg="0"/>
      <p:bldP spid="14350" grpId="0" autoUpdateAnimBg="0"/>
      <p:bldP spid="14351" grpId="0" autoUpdateAnimBg="0"/>
      <p:bldP spid="14352" grpId="0" autoUpdateAnimBg="0"/>
      <p:bldP spid="14353" grpId="0" autoUpdateAnimBg="0"/>
      <p:bldP spid="14354" grpId="0" autoUpdateAnimBg="0"/>
      <p:bldP spid="14355" grpId="0" autoUpdateAnimBg="0"/>
      <p:bldP spid="14356" grpId="0" autoUpdateAnimBg="0"/>
      <p:bldP spid="14357" grpId="0" autoUpdateAnimBg="0"/>
      <p:bldP spid="14358" grpId="0" autoUpdateAnimBg="0"/>
      <p:bldP spid="14359" grpId="0" autoUpdateAnimBg="0"/>
      <p:bldP spid="14360" grpId="0" autoUpdateAnimBg="0"/>
      <p:bldP spid="14361" grpId="0" autoUpdateAnimBg="0"/>
      <p:bldP spid="14362" grpId="0" autoUpdateAnimBg="0"/>
      <p:bldP spid="14363" grpId="0" animBg="1"/>
      <p:bldP spid="14364" grpId="0" animBg="1"/>
      <p:bldP spid="14365" grpId="0" animBg="1"/>
      <p:bldP spid="14366" grpId="0" animBg="1"/>
      <p:bldP spid="14367" grpId="0" autoUpdateAnimBg="0"/>
      <p:bldP spid="1436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sr-Latn-RS" dirty="0"/>
              <a:t>PHILLIPSOVA KRIVULJA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052736"/>
            <a:ext cx="8439150" cy="50768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sr-Latn-RS" dirty="0"/>
              <a:t>Phillips je </a:t>
            </a:r>
            <a:r>
              <a:rPr lang="hr-HR" altLang="sr-Latn-RS" dirty="0"/>
              <a:t>našao obrnutu vezu između nezaposlenosti i inflacije - podaci za UK za 100 godina.																											</a:t>
            </a:r>
          </a:p>
          <a:p>
            <a:pPr eaLnBrk="1" hangingPunct="1"/>
            <a:endParaRPr lang="hr-HR" altLang="sr-Latn-RS" dirty="0"/>
          </a:p>
          <a:p>
            <a:pPr eaLnBrk="1" hangingPunct="1"/>
            <a:r>
              <a:rPr lang="hr-HR" altLang="sr-Latn-RS" dirty="0"/>
              <a:t>Kada je proizvodnja visoka i nezaposlenost niska, nadnice i cijene brže rastu – radnici i sindikati snažnije vrše pritisak na povećanje plaća kada poslova ima u izobilju, a poduzeća mogu lakše povisiti cijene</a:t>
            </a:r>
          </a:p>
          <a:p>
            <a:pPr eaLnBrk="1" hangingPunct="1"/>
            <a:r>
              <a:rPr lang="hr-HR" altLang="sr-Latn-RS" dirty="0"/>
              <a:t>Država može ostvariti nižu nezaposlenost, ali uz višu inflaciju.</a:t>
            </a:r>
          </a:p>
          <a:p>
            <a:pPr eaLnBrk="1" hangingPunct="1">
              <a:buFont typeface="Wingdings" pitchFamily="2" charset="2"/>
              <a:buNone/>
            </a:pPr>
            <a:endParaRPr lang="en-US" altLang="sr-Latn-RS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46755"/>
              </p:ext>
            </p:extLst>
          </p:nvPr>
        </p:nvGraphicFramePr>
        <p:xfrm>
          <a:off x="2195736" y="1988840"/>
          <a:ext cx="59277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3" imgW="2298700" imgH="457200" progId="Equation.3">
                  <p:embed/>
                </p:oleObj>
              </mc:Choice>
              <mc:Fallback>
                <p:oleObj name="Equation" r:id="rId3" imgW="2298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988840"/>
                        <a:ext cx="59277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34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dirty="0"/>
              <a:t>KRATKOROČNA </a:t>
            </a:r>
            <a:r>
              <a:rPr lang="en-US" altLang="sr-Latn-RS" dirty="0"/>
              <a:t>PHILLIPSOVA KRIVULJA</a:t>
            </a:r>
          </a:p>
        </p:txBody>
      </p:sp>
      <p:sp>
        <p:nvSpPr>
          <p:cNvPr id="5" name="Text Box 21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457200" y="1600200"/>
            <a:ext cx="2016899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marL="0" indent="0">
              <a:buNone/>
            </a:pPr>
            <a:r>
              <a:rPr lang="en-US" altLang="sr-Latn-RS" sz="2400" dirty="0" err="1">
                <a:latin typeface="Times New Roman" pitchFamily="18" charset="0"/>
              </a:rPr>
              <a:t>Inflacija</a:t>
            </a:r>
            <a:r>
              <a:rPr lang="en-US" altLang="sr-Latn-RS" sz="2400" dirty="0">
                <a:latin typeface="Times New Roman" pitchFamily="18" charset="0"/>
              </a:rPr>
              <a:t> </a:t>
            </a:r>
            <a:r>
              <a:rPr lang="en-US" altLang="sr-Latn-RS" sz="2400" dirty="0" err="1">
                <a:latin typeface="Times New Roman" pitchFamily="18" charset="0"/>
              </a:rPr>
              <a:t>cijena</a:t>
            </a:r>
            <a:endParaRPr lang="hr-HR" altLang="sr-Latn-RS" sz="2400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hr-HR" altLang="sr-Latn-RS" sz="2400" dirty="0">
                <a:latin typeface="Times New Roman" pitchFamily="18" charset="0"/>
              </a:rPr>
              <a:t>(% godišnje)</a:t>
            </a:r>
            <a:endParaRPr lang="en-US" altLang="sr-Latn-RS" sz="2400" dirty="0">
              <a:latin typeface="Times New Roman" pitchFamily="18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483768" y="198884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607968" y="198884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Freeform 19"/>
          <p:cNvSpPr>
            <a:spLocks/>
          </p:cNvSpPr>
          <p:nvPr/>
        </p:nvSpPr>
        <p:spPr bwMode="auto">
          <a:xfrm>
            <a:off x="2902868" y="2368040"/>
            <a:ext cx="2286000" cy="2590800"/>
          </a:xfrm>
          <a:custGeom>
            <a:avLst/>
            <a:gdLst>
              <a:gd name="T0" fmla="*/ 0 w 1440"/>
              <a:gd name="T1" fmla="*/ 0 h 1632"/>
              <a:gd name="T2" fmla="*/ 2147483647 w 1440"/>
              <a:gd name="T3" fmla="*/ 2147483647 h 1632"/>
              <a:gd name="T4" fmla="*/ 2147483647 w 1440"/>
              <a:gd name="T5" fmla="*/ 2147483647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0" h="1632">
                <a:moveTo>
                  <a:pt x="0" y="0"/>
                </a:moveTo>
                <a:cubicBezTo>
                  <a:pt x="24" y="296"/>
                  <a:pt x="48" y="592"/>
                  <a:pt x="288" y="864"/>
                </a:cubicBezTo>
                <a:cubicBezTo>
                  <a:pt x="528" y="1136"/>
                  <a:pt x="984" y="1384"/>
                  <a:pt x="1440" y="16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2771800" y="5680075"/>
            <a:ext cx="2866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 err="1">
                <a:latin typeface="Times New Roman" pitchFamily="18" charset="0"/>
              </a:rPr>
              <a:t>St.nezaposlenosti</a:t>
            </a:r>
            <a:r>
              <a:rPr lang="hr-HR" altLang="sr-Latn-RS" sz="2400" dirty="0">
                <a:latin typeface="Times New Roman" pitchFamily="18" charset="0"/>
              </a:rPr>
              <a:t> (%)</a:t>
            </a:r>
            <a:endParaRPr lang="en-US" altLang="sr-Latn-RS" sz="2400" dirty="0">
              <a:latin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483768" y="557024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 rot="5383469">
            <a:off x="4967861" y="3364042"/>
            <a:ext cx="22685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400" dirty="0" err="1">
                <a:latin typeface="Times New Roman" pitchFamily="18" charset="0"/>
              </a:rPr>
              <a:t>God.rast</a:t>
            </a:r>
            <a:r>
              <a:rPr lang="en-US" altLang="sr-Latn-RS" sz="2400" dirty="0">
                <a:latin typeface="Times New Roman" pitchFamily="18" charset="0"/>
              </a:rPr>
              <a:t> </a:t>
            </a:r>
            <a:r>
              <a:rPr lang="en-US" altLang="sr-Latn-RS" sz="2400" dirty="0" err="1">
                <a:latin typeface="Times New Roman" pitchFamily="18" charset="0"/>
              </a:rPr>
              <a:t>nadnica</a:t>
            </a:r>
            <a:endParaRPr lang="hr-HR" altLang="sr-Latn-RS" sz="2400" dirty="0">
              <a:latin typeface="Times New Roman" pitchFamily="18" charset="0"/>
            </a:endParaRPr>
          </a:p>
          <a:p>
            <a:r>
              <a:rPr lang="hr-HR" altLang="sr-Latn-RS" sz="2400" dirty="0">
                <a:latin typeface="Times New Roman" pitchFamily="18" charset="0"/>
              </a:rPr>
              <a:t>(% godišnje)</a:t>
            </a:r>
            <a:endParaRPr lang="en-US" altLang="sr-Latn-R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1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914400" y="1676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427" name="Line 3"/>
          <p:cNvSpPr>
            <a:spLocks noChangeShapeType="1"/>
          </p:cNvSpPr>
          <p:nvPr/>
        </p:nvSpPr>
        <p:spPr bwMode="auto">
          <a:xfrm>
            <a:off x="914400" y="5257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2819400" y="1676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432" name="Freeform 8"/>
          <p:cNvSpPr>
            <a:spLocks/>
          </p:cNvSpPr>
          <p:nvPr/>
        </p:nvSpPr>
        <p:spPr bwMode="auto">
          <a:xfrm>
            <a:off x="1709936" y="3352800"/>
            <a:ext cx="2286000" cy="1295400"/>
          </a:xfrm>
          <a:custGeom>
            <a:avLst/>
            <a:gdLst>
              <a:gd name="T0" fmla="*/ 0 w 1440"/>
              <a:gd name="T1" fmla="*/ 0 h 816"/>
              <a:gd name="T2" fmla="*/ 2147483647 w 1440"/>
              <a:gd name="T3" fmla="*/ 2147483647 h 816"/>
              <a:gd name="T4" fmla="*/ 2147483647 w 1440"/>
              <a:gd name="T5" fmla="*/ 2147483647 h 816"/>
              <a:gd name="T6" fmla="*/ 2147483647 w 144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0" h="816">
                <a:moveTo>
                  <a:pt x="0" y="0"/>
                </a:moveTo>
                <a:cubicBezTo>
                  <a:pt x="56" y="112"/>
                  <a:pt x="112" y="224"/>
                  <a:pt x="240" y="336"/>
                </a:cubicBezTo>
                <a:cubicBezTo>
                  <a:pt x="368" y="448"/>
                  <a:pt x="568" y="592"/>
                  <a:pt x="768" y="672"/>
                </a:cubicBezTo>
                <a:cubicBezTo>
                  <a:pt x="968" y="752"/>
                  <a:pt x="1336" y="792"/>
                  <a:pt x="1440" y="8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433" name="Freeform 9"/>
          <p:cNvSpPr>
            <a:spLocks/>
          </p:cNvSpPr>
          <p:nvPr/>
        </p:nvSpPr>
        <p:spPr bwMode="auto">
          <a:xfrm>
            <a:off x="1828800" y="2133600"/>
            <a:ext cx="2133600" cy="1828800"/>
          </a:xfrm>
          <a:custGeom>
            <a:avLst/>
            <a:gdLst>
              <a:gd name="T0" fmla="*/ 0 w 1344"/>
              <a:gd name="T1" fmla="*/ 0 h 1152"/>
              <a:gd name="T2" fmla="*/ 2147483647 w 1344"/>
              <a:gd name="T3" fmla="*/ 2147483647 h 1152"/>
              <a:gd name="T4" fmla="*/ 2147483647 w 1344"/>
              <a:gd name="T5" fmla="*/ 2147483647 h 1152"/>
              <a:gd name="T6" fmla="*/ 2147483647 w 1344"/>
              <a:gd name="T7" fmla="*/ 2147483647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4" h="1152">
                <a:moveTo>
                  <a:pt x="0" y="0"/>
                </a:moveTo>
                <a:cubicBezTo>
                  <a:pt x="48" y="124"/>
                  <a:pt x="96" y="248"/>
                  <a:pt x="192" y="384"/>
                </a:cubicBezTo>
                <a:cubicBezTo>
                  <a:pt x="288" y="520"/>
                  <a:pt x="384" y="688"/>
                  <a:pt x="576" y="816"/>
                </a:cubicBezTo>
                <a:cubicBezTo>
                  <a:pt x="768" y="944"/>
                  <a:pt x="1056" y="1048"/>
                  <a:pt x="1344" y="1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2025440" y="5272088"/>
            <a:ext cx="15263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sz="2000" dirty="0">
                <a:latin typeface="Times New Roman" pitchFamily="18" charset="0"/>
              </a:rPr>
              <a:t>U* - </a:t>
            </a:r>
            <a:r>
              <a:rPr lang="hr-HR" altLang="sr-Latn-RS" sz="2000" dirty="0">
                <a:latin typeface="Times New Roman" pitchFamily="18" charset="0"/>
              </a:rPr>
              <a:t>NAIRU</a:t>
            </a:r>
            <a:endParaRPr lang="en-US" altLang="sr-Latn-RS" sz="2000" dirty="0">
              <a:latin typeface="Times New Roman" pitchFamily="18" charset="0"/>
            </a:endParaRPr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53267" y="1329234"/>
            <a:ext cx="8611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hr-HR" altLang="sr-Latn-RS" sz="1600" dirty="0">
                <a:latin typeface="Times New Roman" pitchFamily="18" charset="0"/>
              </a:rPr>
              <a:t>Stopa </a:t>
            </a:r>
          </a:p>
          <a:p>
            <a:r>
              <a:rPr lang="hr-HR" altLang="sr-Latn-RS" sz="1600" dirty="0">
                <a:latin typeface="Times New Roman" pitchFamily="18" charset="0"/>
              </a:rPr>
              <a:t>inflacije</a:t>
            </a:r>
            <a:endParaRPr lang="en-US" altLang="sr-Latn-RS" sz="1600" dirty="0">
              <a:latin typeface="Times New Roman" pitchFamily="18" charset="0"/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1014765" y="2958811"/>
            <a:ext cx="7489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dirty="0">
                <a:latin typeface="Times New Roman" pitchFamily="18" charset="0"/>
              </a:rPr>
              <a:t>SRPC</a:t>
            </a:r>
          </a:p>
        </p:txBody>
      </p:sp>
      <p:sp>
        <p:nvSpPr>
          <p:cNvPr id="103437" name="Text Box 14"/>
          <p:cNvSpPr txBox="1">
            <a:spLocks noChangeArrowheads="1"/>
          </p:cNvSpPr>
          <p:nvPr/>
        </p:nvSpPr>
        <p:spPr bwMode="auto">
          <a:xfrm>
            <a:off x="1199573" y="1729343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dirty="0">
                <a:latin typeface="Times New Roman" pitchFamily="18" charset="0"/>
              </a:rPr>
              <a:t>SRPC’</a:t>
            </a:r>
          </a:p>
        </p:txBody>
      </p:sp>
      <p:sp>
        <p:nvSpPr>
          <p:cNvPr id="103438" name="Text Box 15"/>
          <p:cNvSpPr txBox="1">
            <a:spLocks noChangeArrowheads="1"/>
          </p:cNvSpPr>
          <p:nvPr/>
        </p:nvSpPr>
        <p:spPr bwMode="auto">
          <a:xfrm>
            <a:off x="2771800" y="4077072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dirty="0">
                <a:latin typeface="Times New Roman" pitchFamily="18" charset="0"/>
              </a:rPr>
              <a:t>A</a:t>
            </a:r>
          </a:p>
        </p:txBody>
      </p:sp>
      <p:sp>
        <p:nvSpPr>
          <p:cNvPr id="103439" name="Text Box 16"/>
          <p:cNvSpPr txBox="1">
            <a:spLocks noChangeArrowheads="1"/>
          </p:cNvSpPr>
          <p:nvPr/>
        </p:nvSpPr>
        <p:spPr bwMode="auto">
          <a:xfrm>
            <a:off x="1547664" y="3419708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dirty="0">
                <a:latin typeface="Times New Roman" pitchFamily="18" charset="0"/>
              </a:rPr>
              <a:t>B</a:t>
            </a:r>
          </a:p>
        </p:txBody>
      </p:sp>
      <p:sp>
        <p:nvSpPr>
          <p:cNvPr id="103440" name="Text Box 17"/>
          <p:cNvSpPr txBox="1">
            <a:spLocks noChangeArrowheads="1"/>
          </p:cNvSpPr>
          <p:nvPr/>
        </p:nvSpPr>
        <p:spPr bwMode="auto">
          <a:xfrm>
            <a:off x="2843808" y="3203684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en-US" altLang="sr-Latn-RS" dirty="0">
                <a:latin typeface="Times New Roman" pitchFamily="18" charset="0"/>
              </a:rPr>
              <a:t>C</a:t>
            </a:r>
          </a:p>
        </p:txBody>
      </p:sp>
      <p:sp>
        <p:nvSpPr>
          <p:cNvPr id="103448" name="Text Box 12"/>
          <p:cNvSpPr txBox="1">
            <a:spLocks noChangeArrowheads="1"/>
          </p:cNvSpPr>
          <p:nvPr/>
        </p:nvSpPr>
        <p:spPr bwMode="auto">
          <a:xfrm>
            <a:off x="2487767" y="1187624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r>
              <a:rPr lang="hr-HR" altLang="sr-Latn-RS" dirty="0">
                <a:latin typeface="Times New Roman" pitchFamily="18" charset="0"/>
              </a:rPr>
              <a:t>L</a:t>
            </a:r>
            <a:r>
              <a:rPr lang="en-US" altLang="sr-Latn-RS" dirty="0">
                <a:latin typeface="Times New Roman" pitchFamily="18" charset="0"/>
              </a:rPr>
              <a:t>RPC</a:t>
            </a:r>
          </a:p>
        </p:txBody>
      </p:sp>
      <p:sp>
        <p:nvSpPr>
          <p:cNvPr id="26" name="Rectangle 2"/>
          <p:cNvSpPr txBox="1">
            <a:spLocks noRot="1" noChangeArrowheads="1"/>
          </p:cNvSpPr>
          <p:nvPr/>
        </p:nvSpPr>
        <p:spPr>
          <a:xfrm>
            <a:off x="492243" y="44624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dirty="0"/>
              <a:t>DUGOROČNA </a:t>
            </a:r>
            <a:r>
              <a:rPr lang="en-US" altLang="sr-Latn-RS" dirty="0"/>
              <a:t>PHILLIPSOVA KRIVULJA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4788024" y="1674439"/>
            <a:ext cx="3933819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hr-HR" altLang="sr-Latn-RS" sz="2400" dirty="0">
                <a:latin typeface="Times New Roman" pitchFamily="18" charset="0"/>
              </a:rPr>
              <a:t>U dugom roku, PC je okomita</a:t>
            </a:r>
          </a:p>
          <a:p>
            <a:r>
              <a:rPr lang="hr-HR" altLang="sr-Latn-RS" sz="2400" dirty="0">
                <a:latin typeface="Times New Roman" pitchFamily="18" charset="0"/>
              </a:rPr>
              <a:t>Postoji minimalna stopa nezaposlenosti koja je konzistentna sa stabilnom inflacijom – NAIRU</a:t>
            </a:r>
          </a:p>
          <a:p>
            <a:r>
              <a:rPr lang="hr-HR" altLang="sr-Latn-RS" sz="2400" dirty="0">
                <a:latin typeface="Times New Roman" pitchFamily="18" charset="0"/>
              </a:rPr>
              <a:t>Nema tendencije promjene inflacije</a:t>
            </a:r>
            <a:endParaRPr lang="en-US" altLang="sr-Latn-RS" sz="2400" dirty="0">
              <a:latin typeface="Times New Roman" pitchFamily="18" charset="0"/>
            </a:endParaRPr>
          </a:p>
        </p:txBody>
      </p:sp>
      <p:cxnSp>
        <p:nvCxnSpPr>
          <p:cNvPr id="3" name="Ravni poveznik 2"/>
          <p:cNvCxnSpPr/>
          <p:nvPr/>
        </p:nvCxnSpPr>
        <p:spPr>
          <a:xfrm flipH="1">
            <a:off x="914400" y="4365104"/>
            <a:ext cx="1905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H="1">
            <a:off x="914400" y="3467100"/>
            <a:ext cx="1905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3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92243" y="126206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dirty="0"/>
              <a:t>DUGOROČNA </a:t>
            </a:r>
            <a:r>
              <a:rPr lang="en-US" altLang="sr-Latn-RS" dirty="0"/>
              <a:t>PHILLIPSOVA KRIVULJA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052736"/>
            <a:ext cx="8439150" cy="547188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altLang="sr-Latn-RS" dirty="0"/>
              <a:t>Razdoblje 1</a:t>
            </a:r>
          </a:p>
          <a:p>
            <a:pPr lvl="1"/>
            <a:r>
              <a:rPr lang="hr-HR" altLang="sr-Latn-RS" dirty="0"/>
              <a:t>Gospodarstvo pri NAIRU; točka A</a:t>
            </a:r>
          </a:p>
          <a:p>
            <a:r>
              <a:rPr lang="hr-HR" altLang="sr-Latn-RS" dirty="0"/>
              <a:t>Razdoblje 2</a:t>
            </a:r>
          </a:p>
          <a:p>
            <a:pPr lvl="1"/>
            <a:r>
              <a:rPr lang="hr-HR" altLang="sr-Latn-RS" dirty="0"/>
              <a:t>Gospodarska ekspanzija smanjuje nezaposlenost; poduzeća zapošljavaju radnike povećavajući im nadnice više nego prije</a:t>
            </a:r>
          </a:p>
          <a:p>
            <a:pPr lvl="1"/>
            <a:r>
              <a:rPr lang="hr-HR" altLang="sr-Latn-RS" dirty="0"/>
              <a:t>Kako se proizvodnja približava </a:t>
            </a:r>
            <a:r>
              <a:rPr lang="hr-HR" altLang="sr-Latn-RS" dirty="0" err="1"/>
              <a:t>Qp</a:t>
            </a:r>
            <a:r>
              <a:rPr lang="hr-HR" altLang="sr-Latn-RS" dirty="0"/>
              <a:t>, cjenovne marže rastu; ubrzani rast nadnica i cijena; točka B (očekivanja se još nisu promijenila pa i dalje SRPC) </a:t>
            </a:r>
          </a:p>
          <a:p>
            <a:r>
              <a:rPr lang="hr-HR" altLang="sr-Latn-RS" dirty="0"/>
              <a:t>Razdoblje 3</a:t>
            </a:r>
          </a:p>
          <a:p>
            <a:pPr lvl="1"/>
            <a:r>
              <a:rPr lang="hr-HR" altLang="sr-Latn-RS" dirty="0"/>
              <a:t>Poduzeća i radnici revidiraju očekivanja i usvoje odluke ugrađuju višu očekivanu inflaciju (pomak SRPC u SRPC´); točka C (stopa nezaposlenosti ista kao kod razdoblja 1, ali stvarna inflacija je viša)</a:t>
            </a:r>
          </a:p>
          <a:p>
            <a:pPr marL="0" indent="0">
              <a:buNone/>
            </a:pPr>
            <a:r>
              <a:rPr lang="hr-HR" altLang="sr-Latn-RS" dirty="0"/>
              <a:t> </a:t>
            </a: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6207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/>
              <a:t>ODREDNICE AS – TROŠKOVI INPUTA</a:t>
            </a:r>
          </a:p>
        </p:txBody>
      </p:sp>
      <p:sp>
        <p:nvSpPr>
          <p:cNvPr id="65538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hr-HR"/>
              <a:t>Troškovi proizvodnje</a:t>
            </a:r>
          </a:p>
          <a:p>
            <a:pPr lvl="1" eaLnBrk="1" hangingPunct="1"/>
            <a:r>
              <a:rPr lang="hr-HR"/>
              <a:t>U kratkom roku troškovi poduzeća nefleksibilni</a:t>
            </a:r>
          </a:p>
          <a:p>
            <a:pPr lvl="1" eaLnBrk="1" hangingPunct="1"/>
            <a:r>
              <a:rPr lang="hr-HR"/>
              <a:t>Primjer: avioprijevoznik</a:t>
            </a:r>
          </a:p>
          <a:p>
            <a:pPr lvl="2" eaLnBrk="1" hangingPunct="1"/>
            <a:r>
              <a:rPr lang="hr-HR"/>
              <a:t>Povećanje potražnje</a:t>
            </a:r>
          </a:p>
          <a:p>
            <a:pPr lvl="2" eaLnBrk="1" hangingPunct="1"/>
            <a:r>
              <a:rPr lang="hr-HR"/>
              <a:t>Rast cijena nafte</a:t>
            </a:r>
          </a:p>
          <a:p>
            <a:pPr lvl="1" eaLnBrk="1" hangingPunct="1"/>
            <a:r>
              <a:rPr lang="hr-HR"/>
              <a:t>Nadnice</a:t>
            </a:r>
          </a:p>
          <a:p>
            <a:pPr lvl="1" eaLnBrk="1" hangingPunct="1"/>
            <a:r>
              <a:rPr lang="hr-HR"/>
              <a:t>Uvozne cijene</a:t>
            </a:r>
          </a:p>
          <a:p>
            <a:pPr lvl="1" eaLnBrk="1" hangingPunct="1"/>
            <a:r>
              <a:rPr lang="hr-HR"/>
              <a:t>Troškovi drugih inputa</a:t>
            </a:r>
          </a:p>
        </p:txBody>
      </p:sp>
    </p:spTree>
    <p:extLst>
      <p:ext uri="{BB962C8B-B14F-4D97-AF65-F5344CB8AC3E}">
        <p14:creationId xmlns:p14="http://schemas.microsoft.com/office/powerpoint/2010/main" val="3067254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975" cy="720080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/>
              <a:t>ODREDNICE AS – POMACI KRIVULJE</a:t>
            </a:r>
          </a:p>
        </p:txBody>
      </p:sp>
      <p:sp>
        <p:nvSpPr>
          <p:cNvPr id="66562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95288" y="1412875"/>
            <a:ext cx="8424862" cy="5184775"/>
          </a:xfrm>
        </p:spPr>
        <p:txBody>
          <a:bodyPr/>
          <a:lstStyle/>
          <a:p>
            <a:pPr eaLnBrk="1" hangingPunct="1"/>
            <a:r>
              <a:rPr lang="hr-HR" dirty="0"/>
              <a:t>Slika 29-1. (</a:t>
            </a:r>
            <a:r>
              <a:rPr lang="hr-HR" dirty="0" err="1"/>
              <a:t>Samuelson</a:t>
            </a:r>
            <a:r>
              <a:rPr lang="hr-HR" dirty="0"/>
              <a:t>, </a:t>
            </a:r>
            <a:r>
              <a:rPr lang="hr-HR" dirty="0" err="1"/>
              <a:t>Nordhaus</a:t>
            </a:r>
            <a:r>
              <a:rPr lang="hr-HR" dirty="0"/>
              <a:t>, str. 592) - Kako rast potencijalne proizvodnje i rast troškova utječu na AS?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306705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254" y="2852936"/>
            <a:ext cx="300584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413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AS U KRATKOM I DUGOM ROKU</a:t>
            </a:r>
          </a:p>
        </p:txBody>
      </p:sp>
      <p:sp>
        <p:nvSpPr>
          <p:cNvPr id="67587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/>
              <a:t>Slika 29-3. AS je uzlazna u kratkom roku, ali postaje okomita u dugom roku</a:t>
            </a:r>
          </a:p>
          <a:p>
            <a:pPr eaLnBrk="1" hangingPunct="1"/>
            <a:r>
              <a:rPr lang="hr-HR" dirty="0"/>
              <a:t>Kratki rok</a:t>
            </a:r>
          </a:p>
          <a:p>
            <a:pPr lvl="1" eaLnBrk="1" hangingPunct="1"/>
            <a:r>
              <a:rPr lang="hr-HR" dirty="0" err="1"/>
              <a:t>Kejnesijanska</a:t>
            </a:r>
            <a:r>
              <a:rPr lang="hr-HR" dirty="0"/>
              <a:t> makroekonomija</a:t>
            </a:r>
          </a:p>
          <a:p>
            <a:pPr lvl="1" eaLnBrk="1" hangingPunct="1"/>
            <a:r>
              <a:rPr lang="hr-HR" dirty="0"/>
              <a:t>Poslovni ciklusi</a:t>
            </a:r>
          </a:p>
          <a:p>
            <a:pPr lvl="1" eaLnBrk="1" hangingPunct="1"/>
            <a:r>
              <a:rPr lang="hr-HR" dirty="0"/>
              <a:t>Promjena AD ima značajan učinak na Q i P</a:t>
            </a:r>
          </a:p>
          <a:p>
            <a:pPr lvl="1" eaLnBrk="1" hangingPunct="1"/>
            <a:r>
              <a:rPr lang="hr-HR" dirty="0"/>
              <a:t>Cijene i nadnice fiksne, neiskorišteni resursi</a:t>
            </a:r>
          </a:p>
          <a:p>
            <a:pPr eaLnBrk="1" hangingPunct="1"/>
            <a:r>
              <a:rPr lang="hr-HR" dirty="0"/>
              <a:t>Dugi rok</a:t>
            </a:r>
          </a:p>
          <a:p>
            <a:pPr lvl="1" eaLnBrk="1" hangingPunct="1"/>
            <a:r>
              <a:rPr lang="hr-HR" dirty="0"/>
              <a:t>Klasična makroekonomija</a:t>
            </a:r>
          </a:p>
          <a:p>
            <a:pPr lvl="1" eaLnBrk="1" hangingPunct="1"/>
            <a:r>
              <a:rPr lang="hr-HR" dirty="0"/>
              <a:t>Cijene i nadnice se prilagođavaju promjenama AD</a:t>
            </a:r>
          </a:p>
        </p:txBody>
      </p:sp>
    </p:spTree>
    <p:extLst>
      <p:ext uri="{BB962C8B-B14F-4D97-AF65-F5344CB8AC3E}">
        <p14:creationId xmlns:p14="http://schemas.microsoft.com/office/powerpoint/2010/main" val="151066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AS U KRATKOM I DUGOM ROKU</a:t>
            </a:r>
          </a:p>
        </p:txBody>
      </p:sp>
      <p:sp>
        <p:nvSpPr>
          <p:cNvPr id="68610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/>
              <a:t>Zašto poduzeća u kratkom roku, kada raste AD, povećavaju cijene i proizvodnju?</a:t>
            </a:r>
          </a:p>
          <a:p>
            <a:pPr eaLnBrk="1" hangingPunct="1"/>
            <a:r>
              <a:rPr lang="hr-HR" dirty="0"/>
              <a:t>Ključno: „ljepljivost” ili nefleksibilnost troškova (</a:t>
            </a:r>
            <a:r>
              <a:rPr lang="hr-HR" dirty="0" err="1"/>
              <a:t>npr.nadnice</a:t>
            </a:r>
            <a:r>
              <a:rPr lang="hr-HR" dirty="0"/>
              <a:t>) u kratkom roku</a:t>
            </a:r>
          </a:p>
          <a:p>
            <a:pPr eaLnBrk="1" hangingPunct="1"/>
            <a:r>
              <a:rPr lang="hr-HR" dirty="0"/>
              <a:t>U dugom roku, kako troškovi reagiraju, cjelokupna reakcija na povećanje potražnje dolazi u obliku viših cijena </a:t>
            </a:r>
          </a:p>
          <a:p>
            <a:pPr eaLnBrk="1" hangingPunct="1"/>
            <a:r>
              <a:rPr lang="hr-HR" dirty="0"/>
              <a:t>Ako se opća razina cijena poveća za x%, tada se i troškovi povećavaju za x%</a:t>
            </a:r>
          </a:p>
        </p:txBody>
      </p:sp>
    </p:spTree>
    <p:extLst>
      <p:ext uri="{BB962C8B-B14F-4D97-AF65-F5344CB8AC3E}">
        <p14:creationId xmlns:p14="http://schemas.microsoft.com/office/powerpoint/2010/main" val="172930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pPr eaLnBrk="1" hangingPunct="1"/>
            <a:r>
              <a:rPr lang="hr-HR" altLang="sr-Latn-RS"/>
              <a:t>Nezaposlenost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84784"/>
            <a:ext cx="8207375" cy="56880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sr-Latn-RS" b="1" dirty="0" err="1"/>
              <a:t>Zaposleni</a:t>
            </a:r>
            <a:r>
              <a:rPr lang="en-US" altLang="sr-Latn-RS" dirty="0"/>
              <a:t> - </a:t>
            </a:r>
            <a:r>
              <a:rPr lang="hr-HR" altLang="sr-Latn-RS" dirty="0"/>
              <a:t>stanovništvo</a:t>
            </a:r>
            <a:r>
              <a:rPr lang="en-US" altLang="sr-Latn-RS" dirty="0"/>
              <a:t> </a:t>
            </a:r>
            <a:r>
              <a:rPr lang="en-US" altLang="sr-Latn-RS" dirty="0" err="1"/>
              <a:t>koje</a:t>
            </a:r>
            <a:r>
              <a:rPr lang="en-US" altLang="sr-Latn-RS" dirty="0"/>
              <a:t> </a:t>
            </a:r>
            <a:r>
              <a:rPr lang="en-US" altLang="sr-Latn-RS" dirty="0" err="1"/>
              <a:t>obavlja</a:t>
            </a:r>
            <a:r>
              <a:rPr lang="en-US" altLang="sr-Latn-RS" dirty="0"/>
              <a:t> </a:t>
            </a:r>
            <a:r>
              <a:rPr lang="en-US" altLang="sr-Latn-RS" dirty="0" err="1"/>
              <a:t>neki</a:t>
            </a:r>
            <a:r>
              <a:rPr lang="en-US" altLang="sr-Latn-RS" dirty="0"/>
              <a:t> </a:t>
            </a:r>
            <a:r>
              <a:rPr lang="en-US" altLang="sr-Latn-RS" dirty="0" err="1"/>
              <a:t>plaćeni</a:t>
            </a:r>
            <a:r>
              <a:rPr lang="en-US" altLang="sr-Latn-RS" dirty="0"/>
              <a:t> </a:t>
            </a:r>
            <a:r>
              <a:rPr lang="en-US" altLang="sr-Latn-RS" dirty="0" err="1"/>
              <a:t>posao</a:t>
            </a:r>
            <a:r>
              <a:rPr lang="hr-HR" altLang="sr-Latn-RS" dirty="0"/>
              <a:t>, uključuje i </a:t>
            </a:r>
            <a:r>
              <a:rPr lang="en-US" altLang="sr-Latn-RS" dirty="0"/>
              <a:t>on</a:t>
            </a:r>
            <a:r>
              <a:rPr lang="hr-HR" altLang="sr-Latn-RS" dirty="0"/>
              <a:t>e</a:t>
            </a:r>
            <a:r>
              <a:rPr lang="en-US" altLang="sr-Latn-RS" dirty="0"/>
              <a:t> </a:t>
            </a:r>
            <a:r>
              <a:rPr lang="en-US" altLang="sr-Latn-RS" dirty="0" err="1"/>
              <a:t>koji</a:t>
            </a:r>
            <a:r>
              <a:rPr lang="en-US" altLang="sr-Latn-RS" dirty="0"/>
              <a:t> </a:t>
            </a:r>
            <a:r>
              <a:rPr lang="en-US" altLang="sr-Latn-RS" dirty="0" err="1"/>
              <a:t>su</a:t>
            </a:r>
            <a:r>
              <a:rPr lang="en-US" altLang="sr-Latn-RS" dirty="0"/>
              <a:t> </a:t>
            </a:r>
            <a:r>
              <a:rPr lang="en-US" altLang="sr-Latn-RS" dirty="0" err="1"/>
              <a:t>odsutni</a:t>
            </a:r>
            <a:r>
              <a:rPr lang="en-US" altLang="sr-Latn-RS" dirty="0"/>
              <a:t> s </a:t>
            </a:r>
            <a:r>
              <a:rPr lang="en-US" altLang="sr-Latn-RS" dirty="0" err="1"/>
              <a:t>posla</a:t>
            </a:r>
            <a:r>
              <a:rPr lang="en-US" altLang="sr-Latn-RS" dirty="0"/>
              <a:t> </a:t>
            </a:r>
            <a:r>
              <a:rPr lang="en-US" altLang="sr-Latn-RS" dirty="0" err="1"/>
              <a:t>zbog</a:t>
            </a:r>
            <a:r>
              <a:rPr lang="en-US" altLang="sr-Latn-RS" dirty="0"/>
              <a:t> </a:t>
            </a:r>
            <a:r>
              <a:rPr lang="en-US" altLang="sr-Latn-RS" dirty="0" err="1"/>
              <a:t>bolesti</a:t>
            </a:r>
            <a:r>
              <a:rPr lang="en-US" altLang="sr-Latn-RS" dirty="0"/>
              <a:t>, </a:t>
            </a:r>
            <a:r>
              <a:rPr lang="en-US" altLang="sr-Latn-RS" dirty="0" err="1"/>
              <a:t>štrajkova</a:t>
            </a:r>
            <a:r>
              <a:rPr lang="hr-HR" altLang="sr-Latn-RS" dirty="0"/>
              <a:t> ili godišnjeg odmora</a:t>
            </a:r>
            <a:r>
              <a:rPr lang="en-US" altLang="sr-Latn-RS" dirty="0"/>
              <a:t>.</a:t>
            </a:r>
          </a:p>
          <a:p>
            <a:pPr eaLnBrk="1" hangingPunct="1"/>
            <a:r>
              <a:rPr lang="en-US" altLang="sr-Latn-RS" b="1" dirty="0" err="1"/>
              <a:t>Nezaposleni</a:t>
            </a:r>
            <a:r>
              <a:rPr lang="en-US" altLang="sr-Latn-RS" b="1" dirty="0"/>
              <a:t> </a:t>
            </a:r>
            <a:r>
              <a:rPr lang="en-US" altLang="sr-Latn-RS" dirty="0"/>
              <a:t>- </a:t>
            </a:r>
            <a:r>
              <a:rPr lang="hr-HR" altLang="sr-Latn-RS" dirty="0"/>
              <a:t>stanovništvo</a:t>
            </a:r>
            <a:r>
              <a:rPr lang="en-US" altLang="sr-Latn-RS" dirty="0"/>
              <a:t> </a:t>
            </a:r>
            <a:r>
              <a:rPr lang="en-US" altLang="sr-Latn-RS" dirty="0" err="1"/>
              <a:t>koje</a:t>
            </a:r>
            <a:r>
              <a:rPr lang="en-US" altLang="sr-Latn-RS" dirty="0"/>
              <a:t> </a:t>
            </a:r>
            <a:r>
              <a:rPr lang="en-US" altLang="sr-Latn-RS" dirty="0" err="1"/>
              <a:t>nije</a:t>
            </a:r>
            <a:r>
              <a:rPr lang="en-US" altLang="sr-Latn-RS" dirty="0"/>
              <a:t> </a:t>
            </a:r>
            <a:r>
              <a:rPr lang="en-US" altLang="sr-Latn-RS" dirty="0" err="1"/>
              <a:t>zaposleno</a:t>
            </a:r>
            <a:r>
              <a:rPr lang="hr-HR" altLang="sr-Latn-RS" dirty="0"/>
              <a:t>,</a:t>
            </a:r>
            <a:r>
              <a:rPr lang="en-US" altLang="sr-Latn-RS" dirty="0"/>
              <a:t> </a:t>
            </a:r>
            <a:r>
              <a:rPr lang="en-US" altLang="sr-Latn-RS" dirty="0" err="1"/>
              <a:t>ali</a:t>
            </a:r>
            <a:r>
              <a:rPr lang="en-US" altLang="sr-Latn-RS" dirty="0"/>
              <a:t> </a:t>
            </a:r>
            <a:r>
              <a:rPr lang="hr-HR" altLang="sr-Latn-RS" dirty="0"/>
              <a:t>koje </a:t>
            </a:r>
            <a:r>
              <a:rPr lang="en-US" altLang="sr-Latn-RS" dirty="0" err="1"/>
              <a:t>aktivno</a:t>
            </a:r>
            <a:r>
              <a:rPr lang="en-US" altLang="sr-Latn-RS" dirty="0"/>
              <a:t> </a:t>
            </a:r>
            <a:r>
              <a:rPr lang="en-US" altLang="sr-Latn-RS" dirty="0" err="1"/>
              <a:t>traži</a:t>
            </a:r>
            <a:r>
              <a:rPr lang="en-US" altLang="sr-Latn-RS" dirty="0"/>
              <a:t> </a:t>
            </a:r>
            <a:r>
              <a:rPr lang="en-US" altLang="sr-Latn-RS" dirty="0" err="1"/>
              <a:t>posao</a:t>
            </a:r>
            <a:r>
              <a:rPr lang="en-US" altLang="sr-Latn-RS" dirty="0"/>
              <a:t> </a:t>
            </a:r>
            <a:r>
              <a:rPr lang="en-US" altLang="sr-Latn-RS" dirty="0" err="1"/>
              <a:t>ili</a:t>
            </a:r>
            <a:r>
              <a:rPr lang="en-US" altLang="sr-Latn-RS" dirty="0"/>
              <a:t> </a:t>
            </a:r>
            <a:r>
              <a:rPr lang="en-US" altLang="sr-Latn-RS" dirty="0" err="1"/>
              <a:t>čeka</a:t>
            </a:r>
            <a:r>
              <a:rPr lang="en-US" altLang="sr-Latn-RS" dirty="0"/>
              <a:t> da se </a:t>
            </a:r>
            <a:r>
              <a:rPr lang="en-US" altLang="sr-Latn-RS" dirty="0" err="1"/>
              <a:t>vrati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posao</a:t>
            </a:r>
            <a:r>
              <a:rPr lang="en-US" altLang="sr-Latn-RS" dirty="0"/>
              <a:t>.</a:t>
            </a:r>
          </a:p>
          <a:p>
            <a:pPr eaLnBrk="1" hangingPunct="1"/>
            <a:r>
              <a:rPr lang="en-US" altLang="sr-Latn-RS" b="1" dirty="0" err="1"/>
              <a:t>Izvan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radne</a:t>
            </a:r>
            <a:r>
              <a:rPr lang="en-US" altLang="sr-Latn-RS" b="1" dirty="0"/>
              <a:t> </a:t>
            </a:r>
            <a:r>
              <a:rPr lang="en-US" altLang="sr-Latn-RS" b="1" dirty="0" err="1"/>
              <a:t>snage</a:t>
            </a:r>
            <a:r>
              <a:rPr lang="en-US" altLang="sr-Latn-RS" b="1" dirty="0"/>
              <a:t> </a:t>
            </a:r>
            <a:r>
              <a:rPr lang="en-US" altLang="sr-Latn-RS" dirty="0"/>
              <a:t>- </a:t>
            </a:r>
            <a:r>
              <a:rPr lang="en-US" altLang="sr-Latn-RS" dirty="0" err="1"/>
              <a:t>osobe</a:t>
            </a:r>
            <a:r>
              <a:rPr lang="en-US" altLang="sr-Latn-RS" dirty="0"/>
              <a:t> </a:t>
            </a:r>
            <a:r>
              <a:rPr lang="en-US" altLang="sr-Latn-RS" dirty="0" err="1"/>
              <a:t>koje</a:t>
            </a:r>
            <a:r>
              <a:rPr lang="en-US" altLang="sr-Latn-RS" dirty="0"/>
              <a:t> se </a:t>
            </a:r>
            <a:r>
              <a:rPr lang="en-US" altLang="sr-Latn-RS" dirty="0" err="1"/>
              <a:t>školuju</a:t>
            </a:r>
            <a:r>
              <a:rPr lang="en-US" altLang="sr-Latn-RS" dirty="0"/>
              <a:t>, </a:t>
            </a:r>
            <a:r>
              <a:rPr lang="hr-HR" altLang="sr-Latn-RS" dirty="0"/>
              <a:t>u </a:t>
            </a:r>
            <a:r>
              <a:rPr lang="en-US" altLang="sr-Latn-RS" dirty="0" err="1"/>
              <a:t>mirovini</a:t>
            </a:r>
            <a:r>
              <a:rPr lang="hr-HR" altLang="sr-Latn-RS" dirty="0"/>
              <a:t> su</a:t>
            </a:r>
            <a:r>
              <a:rPr lang="en-US" altLang="sr-Latn-RS" dirty="0"/>
              <a:t>, </a:t>
            </a:r>
            <a:r>
              <a:rPr lang="en-US" altLang="sr-Latn-RS" dirty="0" err="1"/>
              <a:t>održava</a:t>
            </a:r>
            <a:r>
              <a:rPr lang="hr-HR" altLang="sr-Latn-RS" dirty="0"/>
              <a:t>ju </a:t>
            </a:r>
            <a:r>
              <a:rPr lang="en-US" altLang="sr-Latn-RS" dirty="0" err="1"/>
              <a:t>kuću</a:t>
            </a:r>
            <a:r>
              <a:rPr lang="hr-HR" altLang="sr-Latn-RS" dirty="0"/>
              <a:t>, nesposobne za rad zbog bolesti ili ne poduzimaju korake za traženje posla</a:t>
            </a:r>
            <a:r>
              <a:rPr lang="en-US" altLang="sr-Latn-RS" dirty="0"/>
              <a:t> </a:t>
            </a:r>
          </a:p>
          <a:p>
            <a:pPr eaLnBrk="1" hangingPunct="1"/>
            <a:r>
              <a:rPr lang="hr-HR" altLang="sr-Latn-RS" b="1" dirty="0"/>
              <a:t>Radna snaga </a:t>
            </a:r>
            <a:r>
              <a:rPr lang="hr-HR" altLang="sr-Latn-RS" dirty="0"/>
              <a:t>– zaposleni + nezaposleni </a:t>
            </a:r>
          </a:p>
        </p:txBody>
      </p:sp>
    </p:spTree>
    <p:extLst>
      <p:ext uri="{BB962C8B-B14F-4D97-AF65-F5344CB8AC3E}">
        <p14:creationId xmlns:p14="http://schemas.microsoft.com/office/powerpoint/2010/main" val="251519659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Nezaposlenost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sr-Latn-RS" dirty="0" err="1"/>
              <a:t>Okunov</a:t>
            </a:r>
            <a:r>
              <a:rPr lang="en-US" altLang="sr-Latn-RS" dirty="0"/>
              <a:t> </a:t>
            </a:r>
            <a:r>
              <a:rPr lang="en-US" altLang="sr-Latn-RS" dirty="0" err="1"/>
              <a:t>zakon</a:t>
            </a:r>
            <a:r>
              <a:rPr lang="hr-HR" altLang="sr-Latn-RS" dirty="0"/>
              <a:t> </a:t>
            </a:r>
            <a:r>
              <a:rPr lang="en-US" altLang="sr-Latn-RS" dirty="0"/>
              <a:t>-</a:t>
            </a:r>
            <a:r>
              <a:rPr lang="hr-HR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svakih</a:t>
            </a:r>
            <a:r>
              <a:rPr lang="en-US" altLang="sr-Latn-RS" dirty="0"/>
              <a:t> </a:t>
            </a:r>
            <a:r>
              <a:rPr lang="en-US" altLang="sr-Latn-RS" b="1" dirty="0"/>
              <a:t>2%</a:t>
            </a:r>
            <a:r>
              <a:rPr lang="en-US" altLang="sr-Latn-RS" dirty="0"/>
              <a:t> </a:t>
            </a:r>
            <a:r>
              <a:rPr lang="en-US" altLang="sr-Latn-RS" dirty="0" err="1"/>
              <a:t>smanjenja</a:t>
            </a:r>
            <a:r>
              <a:rPr lang="en-US" altLang="sr-Latn-RS" dirty="0"/>
              <a:t> </a:t>
            </a:r>
            <a:r>
              <a:rPr lang="hr-HR" altLang="sr-Latn-RS" dirty="0"/>
              <a:t>B</a:t>
            </a:r>
            <a:r>
              <a:rPr lang="en-US" altLang="sr-Latn-RS" dirty="0"/>
              <a:t>DP-a u </a:t>
            </a:r>
            <a:r>
              <a:rPr lang="en-US" altLang="sr-Latn-RS" dirty="0" err="1"/>
              <a:t>odnosu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potencijalni</a:t>
            </a:r>
            <a:r>
              <a:rPr lang="en-US" altLang="sr-Latn-RS" dirty="0"/>
              <a:t> </a:t>
            </a:r>
            <a:r>
              <a:rPr lang="hr-HR" altLang="sr-Latn-RS" dirty="0"/>
              <a:t>B</a:t>
            </a:r>
            <a:r>
              <a:rPr lang="en-US" altLang="sr-Latn-RS" dirty="0"/>
              <a:t>DP </a:t>
            </a:r>
            <a:r>
              <a:rPr lang="en-US" altLang="sr-Latn-RS" dirty="0" err="1"/>
              <a:t>stopa</a:t>
            </a:r>
            <a:r>
              <a:rPr lang="en-US" altLang="sr-Latn-RS" dirty="0"/>
              <a:t> </a:t>
            </a:r>
            <a:r>
              <a:rPr lang="en-US" altLang="sr-Latn-RS" dirty="0" err="1"/>
              <a:t>nezaposlenosti</a:t>
            </a:r>
            <a:r>
              <a:rPr lang="en-US" altLang="sr-Latn-RS" dirty="0"/>
              <a:t> se </a:t>
            </a:r>
            <a:r>
              <a:rPr lang="en-US" altLang="sr-Latn-RS" dirty="0" err="1"/>
              <a:t>poveća</a:t>
            </a:r>
            <a:r>
              <a:rPr lang="en-US" altLang="sr-Latn-RS" dirty="0"/>
              <a:t> </a:t>
            </a:r>
            <a:r>
              <a:rPr lang="en-US" altLang="sr-Latn-RS" b="1" dirty="0"/>
              <a:t>1%</a:t>
            </a:r>
            <a:r>
              <a:rPr lang="en-US" altLang="sr-Latn-RS" dirty="0"/>
              <a:t>.</a:t>
            </a:r>
            <a:endParaRPr lang="hr-HR" altLang="sr-Latn-RS" dirty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altLang="sr-Latn-RS" dirty="0"/>
          </a:p>
          <a:p>
            <a:pPr eaLnBrk="1" hangingPunct="1">
              <a:defRPr/>
            </a:pPr>
            <a:r>
              <a:rPr lang="en-US" altLang="sr-Latn-RS" dirty="0" err="1"/>
              <a:t>Posljedica</a:t>
            </a:r>
            <a:r>
              <a:rPr lang="en-US" altLang="sr-Latn-RS" dirty="0"/>
              <a:t> je </a:t>
            </a:r>
            <a:r>
              <a:rPr lang="en-US" altLang="sr-Latn-RS" dirty="0" err="1"/>
              <a:t>ovog</a:t>
            </a:r>
            <a:r>
              <a:rPr lang="en-US" altLang="sr-Latn-RS" dirty="0"/>
              <a:t> </a:t>
            </a:r>
            <a:r>
              <a:rPr lang="en-US" altLang="sr-Latn-RS" dirty="0" err="1"/>
              <a:t>zakona</a:t>
            </a:r>
            <a:r>
              <a:rPr lang="en-US" altLang="sr-Latn-RS" dirty="0"/>
              <a:t> da </a:t>
            </a:r>
            <a:r>
              <a:rPr lang="en-US" altLang="sr-Latn-RS" dirty="0" err="1"/>
              <a:t>stvarni</a:t>
            </a:r>
            <a:r>
              <a:rPr lang="en-US" altLang="sr-Latn-RS" dirty="0"/>
              <a:t> </a:t>
            </a:r>
            <a:r>
              <a:rPr lang="hr-HR" altLang="sr-Latn-RS" dirty="0"/>
              <a:t>B</a:t>
            </a:r>
            <a:r>
              <a:rPr lang="en-US" altLang="sr-Latn-RS" dirty="0"/>
              <a:t>DP </a:t>
            </a:r>
            <a:r>
              <a:rPr lang="en-US" altLang="sr-Latn-RS" dirty="0" err="1"/>
              <a:t>mora</a:t>
            </a:r>
            <a:r>
              <a:rPr lang="en-US" altLang="sr-Latn-RS" dirty="0"/>
              <a:t> </a:t>
            </a:r>
            <a:r>
              <a:rPr lang="en-US" altLang="sr-Latn-RS" dirty="0" err="1"/>
              <a:t>rasti</a:t>
            </a:r>
            <a:r>
              <a:rPr lang="en-US" altLang="sr-Latn-RS" dirty="0"/>
              <a:t> </a:t>
            </a:r>
            <a:r>
              <a:rPr lang="en-US" altLang="sr-Latn-RS" dirty="0" err="1"/>
              <a:t>jednako</a:t>
            </a:r>
            <a:r>
              <a:rPr lang="en-US" altLang="sr-Latn-RS" dirty="0"/>
              <a:t> </a:t>
            </a:r>
            <a:r>
              <a:rPr lang="en-US" altLang="sr-Latn-RS" dirty="0" err="1"/>
              <a:t>brzo</a:t>
            </a:r>
            <a:r>
              <a:rPr lang="en-US" altLang="sr-Latn-RS" dirty="0"/>
              <a:t> </a:t>
            </a:r>
            <a:r>
              <a:rPr lang="en-US" altLang="sr-Latn-RS" dirty="0" err="1"/>
              <a:t>kao</a:t>
            </a:r>
            <a:r>
              <a:rPr lang="en-US" altLang="sr-Latn-RS" dirty="0"/>
              <a:t> i </a:t>
            </a:r>
            <a:r>
              <a:rPr lang="en-US" altLang="sr-Latn-RS" dirty="0" err="1"/>
              <a:t>potencijalni</a:t>
            </a:r>
            <a:r>
              <a:rPr lang="en-US" altLang="sr-Latn-RS" dirty="0"/>
              <a:t> </a:t>
            </a:r>
            <a:r>
              <a:rPr lang="hr-HR" altLang="sr-Latn-RS" dirty="0"/>
              <a:t>B</a:t>
            </a:r>
            <a:r>
              <a:rPr lang="en-US" altLang="sr-Latn-RS" dirty="0"/>
              <a:t>DP </a:t>
            </a:r>
            <a:r>
              <a:rPr lang="en-US" altLang="sr-Latn-RS" dirty="0" err="1"/>
              <a:t>kako</a:t>
            </a:r>
            <a:r>
              <a:rPr lang="en-US" altLang="sr-Latn-RS" dirty="0"/>
              <a:t> bi se </a:t>
            </a:r>
            <a:r>
              <a:rPr lang="en-US" altLang="sr-Latn-RS" dirty="0" err="1"/>
              <a:t>spriječilo</a:t>
            </a:r>
            <a:r>
              <a:rPr lang="en-US" altLang="sr-Latn-RS" dirty="0"/>
              <a:t> </a:t>
            </a:r>
            <a:r>
              <a:rPr lang="en-US" altLang="sr-Latn-RS" dirty="0" err="1"/>
              <a:t>povećanje</a:t>
            </a:r>
            <a:r>
              <a:rPr lang="en-US" altLang="sr-Latn-RS" dirty="0"/>
              <a:t> </a:t>
            </a:r>
            <a:r>
              <a:rPr lang="en-US" altLang="sr-Latn-RS" dirty="0" err="1"/>
              <a:t>stope</a:t>
            </a:r>
            <a:r>
              <a:rPr lang="en-US" altLang="sr-Latn-RS" dirty="0"/>
              <a:t> </a:t>
            </a:r>
            <a:r>
              <a:rPr lang="en-US" altLang="sr-Latn-RS" dirty="0" err="1"/>
              <a:t>nezaposlenosti</a:t>
            </a:r>
            <a:r>
              <a:rPr lang="en-US" altLang="sr-Latn-RS" dirty="0"/>
              <a:t>. </a:t>
            </a:r>
          </a:p>
          <a:p>
            <a:pPr eaLnBrk="1" hangingPunct="1">
              <a:defRPr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900657014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440</TotalTime>
  <Words>1683</Words>
  <Application>Microsoft Office PowerPoint</Application>
  <PresentationFormat>On-screen Show (4:3)</PresentationFormat>
  <Paragraphs>222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Calibri</vt:lpstr>
      <vt:lpstr>Georgia</vt:lpstr>
      <vt:lpstr>Times New Roman</vt:lpstr>
      <vt:lpstr>Wingdings</vt:lpstr>
      <vt:lpstr>Wingdings 2</vt:lpstr>
      <vt:lpstr>Građanski</vt:lpstr>
      <vt:lpstr>Equation</vt:lpstr>
      <vt:lpstr>AGREGATNA PONUDA, NEZAPOSLENOST I INFLACIJA   </vt:lpstr>
      <vt:lpstr>AGREGATNA PONUDA</vt:lpstr>
      <vt:lpstr>ODREDNICE AS – POTENCIJALNA PROIZVODNJA</vt:lpstr>
      <vt:lpstr>ODREDNICE AS – TROŠKOVI INPUTA</vt:lpstr>
      <vt:lpstr>ODREDNICE AS – POMACI KRIVULJE</vt:lpstr>
      <vt:lpstr>AS U KRATKOM I DUGOM ROKU</vt:lpstr>
      <vt:lpstr>AS U KRATKOM I DUGOM ROKU</vt:lpstr>
      <vt:lpstr>Nezaposlenost</vt:lpstr>
      <vt:lpstr>Nezaposlenost</vt:lpstr>
      <vt:lpstr>Oblici nezaposlenosti</vt:lpstr>
      <vt:lpstr>Usporedba dobrovoljne i nedobrovoljne nezaposlenosti</vt:lpstr>
      <vt:lpstr>Oblici nezaposlenosti</vt:lpstr>
      <vt:lpstr>Oblici nezaposlenosti</vt:lpstr>
      <vt:lpstr>Nezaposlenost – mjerenje u RH</vt:lpstr>
      <vt:lpstr>PowerPoint Presentation</vt:lpstr>
      <vt:lpstr>PowerPoint Presentation</vt:lpstr>
      <vt:lpstr>INFLACIJA</vt:lpstr>
      <vt:lpstr>Osiguranje stabilnosti cijena</vt:lpstr>
      <vt:lpstr>Indeksi cijena</vt:lpstr>
      <vt:lpstr>Indeksi cijena</vt:lpstr>
      <vt:lpstr>Vrste inflacije</vt:lpstr>
      <vt:lpstr>Predviđena i nepredviđena inflacija</vt:lpstr>
      <vt:lpstr>Ekonomski utjecaji inflacije</vt:lpstr>
      <vt:lpstr>Ekonomski utjecaji inflacije</vt:lpstr>
      <vt:lpstr>Kako inflacija utječe na dohotke?</vt:lpstr>
      <vt:lpstr>Svi utjecaji ovise o tome koliko se inflacija može predvidjeti…..</vt:lpstr>
      <vt:lpstr>PowerPoint Presentation</vt:lpstr>
      <vt:lpstr>PowerPoint Presentation</vt:lpstr>
      <vt:lpstr>Makroekonomski učinci inflacije i optimalna stopa inflacije</vt:lpstr>
      <vt:lpstr>MODERNA TEORIJA INFLACIJE</vt:lpstr>
      <vt:lpstr>Inflacija potražnje</vt:lpstr>
      <vt:lpstr>PowerPoint Presentation</vt:lpstr>
      <vt:lpstr>Inflacija troškova (ponude) i stagflacija</vt:lpstr>
      <vt:lpstr>PowerPoint Presentation</vt:lpstr>
      <vt:lpstr>PHILLIPSOVA KRIVULJA</vt:lpstr>
      <vt:lpstr>KRATKOROČNA PHILLIPSOVA KRIVULJA</vt:lpstr>
      <vt:lpstr>PowerPoint Presentation</vt:lpstr>
      <vt:lpstr>PowerPoint Presentation</vt:lpstr>
    </vt:vector>
  </TitlesOfParts>
  <Company>Ekonomski fakultet Zagreb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AGREGATNA PONUDA, NEZAPOSLENOST I INFLACIJA</dc:title>
  <dc:creator>Valentina Vučković</dc:creator>
  <cp:lastModifiedBy>Marko Družić</cp:lastModifiedBy>
  <cp:revision>36</cp:revision>
  <dcterms:created xsi:type="dcterms:W3CDTF">2015-01-07T09:20:59Z</dcterms:created>
  <dcterms:modified xsi:type="dcterms:W3CDTF">2018-12-24T18:09:29Z</dcterms:modified>
</cp:coreProperties>
</file>